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480" r:id="rId2"/>
    <p:sldId id="457" r:id="rId3"/>
    <p:sldId id="458" r:id="rId4"/>
    <p:sldId id="475" r:id="rId5"/>
    <p:sldId id="477" r:id="rId6"/>
    <p:sldId id="478" r:id="rId7"/>
    <p:sldId id="479" r:id="rId8"/>
    <p:sldId id="463" r:id="rId9"/>
    <p:sldId id="464" r:id="rId10"/>
    <p:sldId id="466" r:id="rId11"/>
    <p:sldId id="465" r:id="rId12"/>
    <p:sldId id="467" r:id="rId13"/>
    <p:sldId id="468" r:id="rId14"/>
    <p:sldId id="469" r:id="rId15"/>
    <p:sldId id="474" r:id="rId16"/>
    <p:sldId id="471" r:id="rId17"/>
    <p:sldId id="472" r:id="rId18"/>
    <p:sldId id="473" r:id="rId19"/>
    <p:sldId id="40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00FFFF"/>
    <a:srgbClr val="FF00FF"/>
    <a:srgbClr val="000066"/>
    <a:srgbClr val="FFB7B7"/>
    <a:srgbClr val="CC3300"/>
    <a:srgbClr val="006600"/>
    <a:srgbClr val="FF6699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6" autoAdjust="0"/>
    <p:restoredTop sz="94622" autoAdjust="0"/>
  </p:normalViewPr>
  <p:slideViewPr>
    <p:cSldViewPr>
      <p:cViewPr varScale="1">
        <p:scale>
          <a:sx n="70" d="100"/>
          <a:sy n="70" d="100"/>
        </p:scale>
        <p:origin x="-16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BF4969F-7B57-4531-B7C9-F7C899C8B4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712CFC-AD28-4E34-8346-845B470B8CAC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EEBA19-A780-4F37-8927-D9CB28CDD3C3}" type="slidenum">
              <a:rPr lang="ru-RU" smtClean="0"/>
              <a:pPr/>
              <a:t>19</a:t>
            </a:fld>
            <a:endParaRPr lang="ru-RU" dirty="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AA7EC-8FD0-49C9-8201-4383B556A0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F9332-4D93-4280-BF65-AE0487E944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8DE4-2998-4940-978C-834D83948E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CADD7-0031-4CB7-932E-9A16C51B01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79B14-0783-486F-BD25-78DF0321B5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512B-9573-4605-8661-CFD1B9D363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801EA-D139-418D-945B-C8C355A326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57118-741F-4726-886E-72DF81D972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93EFF-11BD-4B9B-8053-D8BF7DF098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F68C1-3B03-4469-B440-2B03BE8791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05A30-56C6-4AD3-A143-C13B4706CA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77F8E40-8498-4FCA-91AB-AFC30FBAB9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000" y="2340000"/>
            <a:ext cx="8784000" cy="1440000"/>
          </a:xfrm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Н. И. Бирюков, Д. С </a:t>
            </a:r>
            <a:r>
              <a:rPr lang="ru-RU" sz="2800" b="1" dirty="0" err="1" smtClean="0">
                <a:solidFill>
                  <a:schemeClr val="bg1"/>
                </a:solidFill>
              </a:rPr>
              <a:t>Горшенёв</a:t>
            </a:r>
            <a:r>
              <a:rPr lang="ru-RU" sz="2800" b="1" dirty="0" smtClean="0">
                <a:solidFill>
                  <a:schemeClr val="bg1"/>
                </a:solidFill>
              </a:rPr>
              <a:t>, О. М. Решетова</a:t>
            </a:r>
            <a:r>
              <a:rPr lang="ru-RU" sz="4000" b="1" dirty="0" smtClean="0">
                <a:solidFill>
                  <a:schemeClr val="bg1"/>
                </a:solidFill>
              </a:rPr>
              <a:t/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/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Основы формальной логики</a:t>
            </a:r>
            <a:endParaRPr lang="ru-RU" sz="3600" b="1" dirty="0" smtClean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0513" y="4320000"/>
            <a:ext cx="8561387" cy="2304000"/>
          </a:xfrm>
          <a:noFill/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</a:rPr>
              <a:t>Глава 9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/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Сокращённые и сложные силлогизмы</a:t>
            </a:r>
          </a:p>
        </p:txBody>
      </p:sp>
      <p:pic>
        <p:nvPicPr>
          <p:cNvPr id="7" name="Picture 3" descr="D:\Disk_N\NICK\POWERPOINT\=Archive\Безимени-3 копия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000" y="540000"/>
            <a:ext cx="1295400" cy="847725"/>
          </a:xfrm>
          <a:prstGeom prst="rect">
            <a:avLst/>
          </a:prstGeom>
          <a:noFill/>
        </p:spPr>
      </p:pic>
      <p:pic>
        <p:nvPicPr>
          <p:cNvPr id="8" name="Picture 6" descr="chouet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992000" y="576007"/>
            <a:ext cx="70866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443038" y="539750"/>
            <a:ext cx="6400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МОСКОВСКИЙ ГОСУДАРСТВЕННЫЙ ИНСТИТУТ МЕЖДУНАРОДНЫХ ОТНОШЕНИЙ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Кафедра </a:t>
            </a:r>
            <a:r>
              <a:rPr lang="ru-RU" sz="2000" b="1" dirty="0" smtClean="0">
                <a:solidFill>
                  <a:schemeClr val="bg1"/>
                </a:solidFill>
              </a:rPr>
              <a:t>философии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им. А. Ф. Шишкина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Сокращённый силлогизм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Энтимема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3095625" y="1800225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203575" y="1908175"/>
            <a:ext cx="27368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или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  <a:r>
              <a:rPr lang="ru-RU" dirty="0">
                <a:solidFill>
                  <a:srgbClr val="0000FF"/>
                </a:solidFill>
              </a:rPr>
              <a:t>,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или</a:t>
            </a:r>
            <a:r>
              <a:rPr lang="ru-RU" dirty="0">
                <a:solidFill>
                  <a:srgbClr val="FF0000"/>
                </a:solidFill>
              </a:rPr>
              <a:t> гусь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419475" y="233997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–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419475" y="3132138"/>
            <a:ext cx="23050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</a:t>
            </a:r>
            <a:r>
              <a:rPr lang="ru-RU" dirty="0" smtClean="0">
                <a:solidFill>
                  <a:srgbClr val="0000FF"/>
                </a:solidFill>
              </a:rPr>
              <a:t>то не </a:t>
            </a:r>
            <a:r>
              <a:rPr lang="ru-RU" dirty="0">
                <a:solidFill>
                  <a:srgbClr val="FF0000"/>
                </a:solidFill>
              </a:rPr>
              <a:t>гусь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71888" y="277177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71438" y="4751388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79388" y="4859338"/>
            <a:ext cx="27368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или </a:t>
            </a:r>
            <a:r>
              <a:rPr lang="ru-RU" dirty="0">
                <a:solidFill>
                  <a:srgbClr val="336600"/>
                </a:solidFill>
              </a:rPr>
              <a:t>утка,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или</a:t>
            </a:r>
            <a:r>
              <a:rPr lang="ru-RU" dirty="0">
                <a:solidFill>
                  <a:srgbClr val="FF0000"/>
                </a:solidFill>
              </a:rPr>
              <a:t> гусь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95288" y="529272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–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95288" y="60833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</a:t>
            </a:r>
            <a:r>
              <a:rPr lang="ru-RU" dirty="0" smtClean="0">
                <a:solidFill>
                  <a:srgbClr val="0000FF"/>
                </a:solidFill>
              </a:rPr>
              <a:t>то не </a:t>
            </a:r>
            <a:r>
              <a:rPr lang="ru-RU" dirty="0">
                <a:solidFill>
                  <a:srgbClr val="FF0000"/>
                </a:solidFill>
              </a:rPr>
              <a:t>гусь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47700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1438" y="3599999"/>
            <a:ext cx="2952750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б</a:t>
            </a:r>
            <a:r>
              <a:rPr lang="en-GB" dirty="0">
                <a:solidFill>
                  <a:srgbClr val="00FF00"/>
                </a:solidFill>
              </a:rPr>
              <a:t>ó</a:t>
            </a:r>
            <a:r>
              <a:rPr lang="ru-RU" dirty="0">
                <a:solidFill>
                  <a:srgbClr val="00FF00"/>
                </a:solidFill>
              </a:rPr>
              <a:t>льшей</a:t>
            </a:r>
            <a:r>
              <a:rPr lang="ru-RU" dirty="0"/>
              <a:t> посылкой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3095625" y="4752000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203575" y="4859338"/>
            <a:ext cx="27368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или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  <a:r>
              <a:rPr lang="ru-RU" dirty="0">
                <a:solidFill>
                  <a:srgbClr val="0000FF"/>
                </a:solidFill>
              </a:rPr>
              <a:t>,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или</a:t>
            </a:r>
            <a:r>
              <a:rPr lang="ru-RU" dirty="0">
                <a:solidFill>
                  <a:srgbClr val="FF0000"/>
                </a:solidFill>
              </a:rPr>
              <a:t> гусь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419475" y="529272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–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419475" y="60833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</a:t>
            </a:r>
            <a:r>
              <a:rPr lang="ru-RU" dirty="0" smtClean="0">
                <a:solidFill>
                  <a:srgbClr val="0000FF"/>
                </a:solidFill>
              </a:rPr>
              <a:t>то не </a:t>
            </a:r>
            <a:r>
              <a:rPr lang="ru-RU" dirty="0">
                <a:solidFill>
                  <a:srgbClr val="FF0000"/>
                </a:solidFill>
              </a:rPr>
              <a:t>гусь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671888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095625" y="3600000"/>
            <a:ext cx="2952750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меньшей</a:t>
            </a:r>
            <a:r>
              <a:rPr lang="ru-RU" dirty="0"/>
              <a:t> посылкой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19813" y="3599999"/>
            <a:ext cx="2952750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подразумеваемым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выводом</a:t>
            </a: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6119813" y="4751388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6227763" y="4859338"/>
            <a:ext cx="27368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или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  <a:r>
              <a:rPr lang="ru-RU" dirty="0">
                <a:solidFill>
                  <a:srgbClr val="0000FF"/>
                </a:solidFill>
              </a:rPr>
              <a:t>,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или</a:t>
            </a:r>
            <a:r>
              <a:rPr lang="ru-RU" dirty="0">
                <a:solidFill>
                  <a:srgbClr val="FF0000"/>
                </a:solidFill>
              </a:rPr>
              <a:t> гусь</a:t>
            </a: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6443663" y="529272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–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443663" y="60833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это не </a:t>
            </a:r>
            <a:r>
              <a:rPr lang="ru-RU" dirty="0">
                <a:solidFill>
                  <a:srgbClr val="FF0000"/>
                </a:solidFill>
              </a:rPr>
              <a:t>гусь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6696075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161925" y="4842000"/>
            <a:ext cx="2771775" cy="396875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3384550" y="5256213"/>
            <a:ext cx="23749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6408738" y="5688000"/>
            <a:ext cx="2374900" cy="360362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6408738" y="6048000"/>
            <a:ext cx="23749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0" y="1800224"/>
            <a:ext cx="3096000" cy="1440000"/>
          </a:xfrm>
          <a:prstGeom prst="rect">
            <a:avLst/>
          </a:prstGeom>
          <a:noFill/>
          <a:ln w="9525" cmpd="dbl">
            <a:noFill/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Энтимемы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dirty="0" smtClean="0"/>
              <a:t>по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модусу </a:t>
            </a:r>
            <a:r>
              <a:rPr lang="en-US" dirty="0" smtClean="0">
                <a:solidFill>
                  <a:srgbClr val="00FFFF"/>
                </a:solidFill>
              </a:rPr>
              <a:t>ponendo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en-US" dirty="0" smtClean="0">
                <a:solidFill>
                  <a:srgbClr val="00FFFF"/>
                </a:solidFill>
              </a:rPr>
              <a:t>tollens</a:t>
            </a:r>
            <a:r>
              <a:rPr lang="ru-RU" dirty="0">
                <a:solidFill>
                  <a:srgbClr val="00FFFF"/>
                </a:solidFill>
              </a:rPr>
              <a:t/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разделительно-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категорического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силлогизма</a:t>
            </a:r>
          </a:p>
        </p:txBody>
      </p: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>
            <a:off x="3095625" y="4716463"/>
            <a:ext cx="2952750" cy="1800225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 rot="-3720000">
            <a:off x="3096419" y="4715669"/>
            <a:ext cx="2951163" cy="1800225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162000" y="4842000"/>
            <a:ext cx="2771775" cy="396875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100" dirty="0" smtClean="0">
                <a:solidFill>
                  <a:srgbClr val="FF0000"/>
                </a:solidFill>
              </a:rPr>
              <a:t>Не проще ли получить тот же вывод </a:t>
            </a:r>
            <a:br>
              <a:rPr lang="ru-RU" sz="1100" dirty="0" smtClean="0">
                <a:solidFill>
                  <a:srgbClr val="FF0000"/>
                </a:solidFill>
              </a:rPr>
            </a:br>
            <a:r>
              <a:rPr lang="ru-RU" sz="1100" dirty="0" smtClean="0">
                <a:solidFill>
                  <a:srgbClr val="FF0000"/>
                </a:solidFill>
              </a:rPr>
              <a:t>умозаключением контрарности?</a:t>
            </a:r>
            <a:endParaRPr lang="ru-RU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7" grpId="1" animBg="1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31" grpId="0" animBg="1"/>
      <p:bldP spid="32" grpId="0" animBg="1"/>
      <p:bldP spid="33" grpId="0" animBg="1"/>
      <p:bldP spid="34" grpId="0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Сокращённый силлогизм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Энтимема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3095625" y="1800225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203575" y="1908175"/>
            <a:ext cx="27368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или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  <a:r>
              <a:rPr lang="ru-RU" dirty="0">
                <a:solidFill>
                  <a:srgbClr val="0000FF"/>
                </a:solidFill>
              </a:rPr>
              <a:t>,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или</a:t>
            </a:r>
            <a:r>
              <a:rPr lang="ru-RU" dirty="0">
                <a:solidFill>
                  <a:srgbClr val="FF0000"/>
                </a:solidFill>
              </a:rPr>
              <a:t> гусь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419475" y="233997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</a:t>
            </a:r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419475" y="3132138"/>
            <a:ext cx="23050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это </a:t>
            </a:r>
            <a:r>
              <a:rPr lang="ru-RU" dirty="0">
                <a:solidFill>
                  <a:srgbClr val="0000FF"/>
                </a:solidFill>
              </a:rPr>
              <a:t>– </a:t>
            </a:r>
            <a:r>
              <a:rPr lang="ru-RU" dirty="0">
                <a:solidFill>
                  <a:srgbClr val="FF0000"/>
                </a:solidFill>
              </a:rPr>
              <a:t>гусь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71888" y="277177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71438" y="4751388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79388" y="4859338"/>
            <a:ext cx="27368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или </a:t>
            </a:r>
            <a:r>
              <a:rPr lang="ru-RU" dirty="0">
                <a:solidFill>
                  <a:srgbClr val="336600"/>
                </a:solidFill>
              </a:rPr>
              <a:t>утка,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или</a:t>
            </a:r>
            <a:r>
              <a:rPr lang="ru-RU" dirty="0">
                <a:solidFill>
                  <a:srgbClr val="FF0000"/>
                </a:solidFill>
              </a:rPr>
              <a:t> гусь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95288" y="529272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Это </a:t>
            </a:r>
            <a:r>
              <a:rPr lang="ru-RU" dirty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95288" y="60833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это </a:t>
            </a:r>
            <a:r>
              <a:rPr lang="ru-RU" dirty="0">
                <a:solidFill>
                  <a:srgbClr val="0000FF"/>
                </a:solidFill>
              </a:rPr>
              <a:t>– </a:t>
            </a:r>
            <a:r>
              <a:rPr lang="ru-RU" dirty="0">
                <a:solidFill>
                  <a:srgbClr val="FF0000"/>
                </a:solidFill>
              </a:rPr>
              <a:t>гусь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47700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1438" y="3599999"/>
            <a:ext cx="2952750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б</a:t>
            </a:r>
            <a:r>
              <a:rPr lang="en-GB" dirty="0">
                <a:solidFill>
                  <a:srgbClr val="00FF00"/>
                </a:solidFill>
              </a:rPr>
              <a:t>ó</a:t>
            </a:r>
            <a:r>
              <a:rPr lang="ru-RU" dirty="0">
                <a:solidFill>
                  <a:srgbClr val="00FF00"/>
                </a:solidFill>
              </a:rPr>
              <a:t>льшей </a:t>
            </a:r>
            <a:r>
              <a:rPr lang="ru-RU" dirty="0"/>
              <a:t>посылкой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3095625" y="4752000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203575" y="4859338"/>
            <a:ext cx="27368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или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  <a:r>
              <a:rPr lang="ru-RU" dirty="0">
                <a:solidFill>
                  <a:srgbClr val="0000FF"/>
                </a:solidFill>
              </a:rPr>
              <a:t>,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или</a:t>
            </a:r>
            <a:r>
              <a:rPr lang="ru-RU" dirty="0">
                <a:solidFill>
                  <a:srgbClr val="FF0000"/>
                </a:solidFill>
              </a:rPr>
              <a:t> гусь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419475" y="529272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</a:t>
            </a:r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419475" y="60833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это </a:t>
            </a:r>
            <a:r>
              <a:rPr lang="ru-RU" dirty="0">
                <a:solidFill>
                  <a:srgbClr val="0000FF"/>
                </a:solidFill>
              </a:rPr>
              <a:t>– </a:t>
            </a:r>
            <a:r>
              <a:rPr lang="ru-RU" dirty="0">
                <a:solidFill>
                  <a:srgbClr val="FF0000"/>
                </a:solidFill>
              </a:rPr>
              <a:t>гусь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671888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095625" y="3600000"/>
            <a:ext cx="2952750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меньшей</a:t>
            </a:r>
            <a:r>
              <a:rPr lang="ru-RU" dirty="0"/>
              <a:t> посылкой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19813" y="3599999"/>
            <a:ext cx="2952750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подразумеваемым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выводом</a:t>
            </a: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6119813" y="4751388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6227763" y="4859338"/>
            <a:ext cx="27368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или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  <a:r>
              <a:rPr lang="ru-RU" dirty="0">
                <a:solidFill>
                  <a:srgbClr val="0000FF"/>
                </a:solidFill>
              </a:rPr>
              <a:t>,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или</a:t>
            </a:r>
            <a:r>
              <a:rPr lang="ru-RU" dirty="0">
                <a:solidFill>
                  <a:srgbClr val="FF0000"/>
                </a:solidFill>
              </a:rPr>
              <a:t> гусь</a:t>
            </a: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6443663" y="529272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Это </a:t>
            </a:r>
            <a:r>
              <a:rPr lang="ru-RU" dirty="0" smtClean="0">
                <a:solidFill>
                  <a:srgbClr val="0000FF"/>
                </a:solidFill>
              </a:rPr>
              <a:t>не </a:t>
            </a:r>
            <a:r>
              <a:rPr lang="ru-RU" dirty="0">
                <a:solidFill>
                  <a:srgbClr val="336600"/>
                </a:solidFill>
              </a:rPr>
              <a:t>утка</a:t>
            </a: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443663" y="60833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это </a:t>
            </a:r>
            <a:r>
              <a:rPr lang="ru-RU" dirty="0">
                <a:solidFill>
                  <a:srgbClr val="0000FF"/>
                </a:solidFill>
              </a:rPr>
              <a:t>– </a:t>
            </a:r>
            <a:r>
              <a:rPr lang="ru-RU" dirty="0">
                <a:solidFill>
                  <a:srgbClr val="FF0000"/>
                </a:solidFill>
              </a:rPr>
              <a:t>гусь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6696075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161925" y="4841875"/>
            <a:ext cx="2771775" cy="396875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3384550" y="5256000"/>
            <a:ext cx="23749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6408738" y="5688000"/>
            <a:ext cx="2374900" cy="360362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6408738" y="6048000"/>
            <a:ext cx="23749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0" y="1800224"/>
            <a:ext cx="3096000" cy="1440000"/>
          </a:xfrm>
          <a:prstGeom prst="rect">
            <a:avLst/>
          </a:prstGeom>
          <a:noFill/>
          <a:ln w="9525" cmpd="dbl">
            <a:noFill/>
            <a:miter lim="800000"/>
            <a:headEnd/>
            <a:tailEnd/>
          </a:ln>
        </p:spPr>
        <p:txBody>
          <a:bodyPr wrap="square" lIns="0" rIns="0" anchor="ctr" anchorCtr="1"/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Энтимемы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dirty="0"/>
              <a:t>по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00FFFF"/>
                </a:solidFill>
              </a:rPr>
              <a:t/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модусу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en-US" dirty="0" smtClean="0">
                <a:solidFill>
                  <a:srgbClr val="00FFFF"/>
                </a:solidFill>
              </a:rPr>
              <a:t>tollendo </a:t>
            </a:r>
            <a:r>
              <a:rPr lang="en-US" dirty="0">
                <a:solidFill>
                  <a:srgbClr val="00FFFF"/>
                </a:solidFill>
              </a:rPr>
              <a:t>ponens</a:t>
            </a:r>
            <a:r>
              <a:rPr lang="ru-RU" dirty="0">
                <a:solidFill>
                  <a:srgbClr val="00FFFF"/>
                </a:solidFill>
              </a:rPr>
              <a:t/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разделительно-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категорического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силлогизма</a:t>
            </a:r>
          </a:p>
        </p:txBody>
      </p: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>
            <a:off x="3095625" y="4716463"/>
            <a:ext cx="2952750" cy="1800225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 rot="-3720000">
            <a:off x="3096419" y="4715669"/>
            <a:ext cx="2951163" cy="1800225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7" name="Прямая соединительная линия 36"/>
          <p:cNvCxnSpPr>
            <a:cxnSpLocks noChangeShapeType="1"/>
          </p:cNvCxnSpPr>
          <p:nvPr/>
        </p:nvCxnSpPr>
        <p:spPr bwMode="auto">
          <a:xfrm rot="-3720000">
            <a:off x="72000" y="4752000"/>
            <a:ext cx="2951163" cy="1800225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>
            <a:off x="72000" y="4752000"/>
            <a:ext cx="2952750" cy="1800225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7" grpId="1" animBg="1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31" grpId="0" animBg="1"/>
      <p:bldP spid="32" grpId="0" animBg="1"/>
      <p:bldP spid="33" grpId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Сложные силлогизмы (полисиллогизмы)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87338" y="4716000"/>
            <a:ext cx="4140200" cy="1620838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  <a:cs typeface="Arial" charset="0"/>
              </a:rPr>
              <a:t>Прогрессивный полисиллогизм </a:t>
            </a:r>
            <a:r>
              <a:rPr lang="ru-RU" dirty="0" smtClean="0"/>
              <a:t>–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/>
              <a:t>полисиллогизм, в </a:t>
            </a:r>
            <a:r>
              <a:rPr lang="ru-RU" sz="1600" dirty="0" smtClean="0"/>
              <a:t>котором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вывод </a:t>
            </a:r>
            <a:r>
              <a:rPr lang="ru-RU" sz="1600" dirty="0" smtClean="0"/>
              <a:t>просиллогизма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используется в качестве </a:t>
            </a:r>
            <a:br>
              <a:rPr lang="ru-RU" sz="1600" dirty="0"/>
            </a:br>
            <a:r>
              <a:rPr lang="ru-RU" sz="1600" dirty="0">
                <a:solidFill>
                  <a:srgbClr val="00FFFF"/>
                </a:solidFill>
              </a:rPr>
              <a:t>б</a:t>
            </a:r>
            <a:r>
              <a:rPr lang="en-US" sz="1600" dirty="0">
                <a:solidFill>
                  <a:srgbClr val="00FFFF"/>
                </a:solidFill>
                <a:cs typeface="Arial" charset="0"/>
              </a:rPr>
              <a:t>ó</a:t>
            </a:r>
            <a:r>
              <a:rPr lang="ru-RU" sz="1600" dirty="0">
                <a:solidFill>
                  <a:srgbClr val="00FFFF"/>
                </a:solidFill>
              </a:rPr>
              <a:t>льшей</a:t>
            </a:r>
            <a:r>
              <a:rPr lang="ru-RU" sz="1600" dirty="0"/>
              <a:t> посылки эписиллогизма.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716463" y="4716000"/>
            <a:ext cx="4140200" cy="1620838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Регрессивный полисиллогизм </a:t>
            </a:r>
            <a:r>
              <a:rPr lang="ru-RU" dirty="0" smtClean="0"/>
              <a:t>–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/>
              <a:t>полисиллогизм, в </a:t>
            </a:r>
            <a:r>
              <a:rPr lang="ru-RU" sz="1600" dirty="0" smtClean="0"/>
              <a:t>котором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вывод </a:t>
            </a:r>
            <a:r>
              <a:rPr lang="ru-RU" sz="1600" dirty="0" smtClean="0"/>
              <a:t>просиллогизма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используется в качестве </a:t>
            </a:r>
            <a:br>
              <a:rPr lang="ru-RU" sz="1600" dirty="0"/>
            </a:br>
            <a:r>
              <a:rPr lang="ru-RU" sz="1600" dirty="0">
                <a:solidFill>
                  <a:srgbClr val="00FFFF"/>
                </a:solidFill>
              </a:rPr>
              <a:t>меньшей</a:t>
            </a:r>
            <a:r>
              <a:rPr lang="ru-RU" sz="1600" dirty="0"/>
              <a:t> посылки эписиллогизма.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60000" y="1764000"/>
            <a:ext cx="6624000" cy="2664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2000" dirty="0">
                <a:solidFill>
                  <a:srgbClr val="FFFF00"/>
                </a:solidFill>
                <a:cs typeface="Arial" charset="0"/>
              </a:rPr>
              <a:t>Полисиллогизм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ru-RU" i="1" dirty="0"/>
              <a:t>греч</a:t>
            </a:r>
            <a:r>
              <a:rPr lang="ru-RU" dirty="0"/>
              <a:t>. </a:t>
            </a:r>
            <a:r>
              <a:rPr lang="el-GR" sz="205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πολυ</a:t>
            </a:r>
            <a:r>
              <a:rPr lang="ru-RU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в сложных словах</a:t>
            </a:r>
            <a:r>
              <a:rPr lang="ru-RU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приставка, указывающая на множественность, </a:t>
            </a:r>
            <a:r>
              <a:rPr lang="ru-RU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el-GR" sz="205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συλλογισμός</a:t>
            </a:r>
            <a:r>
              <a:rPr lang="ru-RU" dirty="0"/>
              <a:t>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соединение нескольких силлогизмов </a:t>
            </a:r>
            <a:br>
              <a:rPr lang="ru-RU" dirty="0"/>
            </a:br>
            <a:r>
              <a:rPr lang="ru-RU" dirty="0"/>
              <a:t>в связное рассуждение, в котором </a:t>
            </a:r>
            <a:br>
              <a:rPr lang="ru-RU" dirty="0"/>
            </a:br>
            <a:r>
              <a:rPr lang="ru-RU" dirty="0"/>
              <a:t>вывод предшествующего силлогизма </a:t>
            </a:r>
            <a:r>
              <a:rPr lang="ru-RU" dirty="0">
                <a:solidFill>
                  <a:srgbClr val="FFFF00"/>
                </a:solidFill>
              </a:rPr>
              <a:t>(просиллогизма</a:t>
            </a:r>
            <a:r>
              <a:rPr lang="ru-RU" dirty="0" smtClean="0">
                <a:solidFill>
                  <a:srgbClr val="FFFF00"/>
                </a:solidFill>
              </a:rPr>
              <a:t>)</a:t>
            </a: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используется в качестве посылки </a:t>
            </a:r>
            <a:br>
              <a:rPr lang="ru-RU" dirty="0"/>
            </a:br>
            <a:r>
              <a:rPr lang="ru-RU" dirty="0"/>
              <a:t>последующего силлогизма </a:t>
            </a:r>
            <a:r>
              <a:rPr lang="ru-RU" dirty="0">
                <a:solidFill>
                  <a:srgbClr val="FFFF00"/>
                </a:solidFill>
              </a:rPr>
              <a:t>(эписиллогизма)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Полисиллогизмы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700" b="1" dirty="0" smtClean="0">
                <a:solidFill>
                  <a:schemeClr val="accent3"/>
                </a:solidFill>
              </a:rPr>
              <a:t>Прогрессивные и регрессивные полисиллогизмы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648000" y="1800224"/>
            <a:ext cx="3600000" cy="4464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64000" y="2016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996633"/>
                </a:solidFill>
              </a:rPr>
              <a:t>человек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64000" y="2448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грек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CC"/>
                </a:solidFill>
              </a:rPr>
              <a:t>– </a:t>
            </a:r>
            <a:r>
              <a:rPr lang="ru-RU" dirty="0" smtClean="0">
                <a:solidFill>
                  <a:srgbClr val="996633"/>
                </a:solidFill>
              </a:rPr>
              <a:t>человек</a:t>
            </a:r>
            <a:endParaRPr lang="ru-RU" dirty="0">
              <a:solidFill>
                <a:srgbClr val="996633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864000" y="3240000"/>
            <a:ext cx="316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грек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864000" y="3672000"/>
            <a:ext cx="316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афинянин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CC"/>
                </a:solidFill>
              </a:rPr>
              <a:t>– </a:t>
            </a:r>
            <a:r>
              <a:rPr lang="ru-RU" dirty="0" smtClean="0">
                <a:solidFill>
                  <a:srgbClr val="336600"/>
                </a:solidFill>
              </a:rPr>
              <a:t>грек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864000" y="4464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афинянин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смертен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864000" y="4896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Сократ</a:t>
            </a:r>
            <a:r>
              <a:rPr lang="ru-RU" dirty="0">
                <a:solidFill>
                  <a:srgbClr val="0000FF"/>
                </a:solidFill>
              </a:rPr>
              <a:t> – </a:t>
            </a:r>
            <a:r>
              <a:rPr lang="ru-RU" dirty="0">
                <a:solidFill>
                  <a:srgbClr val="CC00FF"/>
                </a:solidFill>
              </a:rPr>
              <a:t>афинянин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864000" y="5688000"/>
            <a:ext cx="316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Сократ</a:t>
            </a:r>
            <a:r>
              <a:rPr lang="ru-RU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смертен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548000" y="28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Следовательно,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548000" y="4104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Следовательно,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548000" y="5328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Следовательно,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4895999" y="1800224"/>
            <a:ext cx="3600000" cy="4464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5112000" y="2016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афинянин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CC"/>
                </a:solidFill>
              </a:rPr>
              <a:t>– </a:t>
            </a:r>
            <a:r>
              <a:rPr lang="ru-RU" dirty="0" smtClean="0">
                <a:solidFill>
                  <a:srgbClr val="336600"/>
                </a:solidFill>
              </a:rPr>
              <a:t>грек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5112000" y="2448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Сократ</a:t>
            </a:r>
            <a:r>
              <a:rPr lang="ru-RU" dirty="0">
                <a:solidFill>
                  <a:srgbClr val="0000FF"/>
                </a:solidFill>
              </a:rPr>
              <a:t> – </a:t>
            </a:r>
            <a:r>
              <a:rPr lang="ru-RU" dirty="0">
                <a:solidFill>
                  <a:srgbClr val="CC00FF"/>
                </a:solidFill>
              </a:rPr>
              <a:t>афинянин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5112000" y="3240000"/>
            <a:ext cx="316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грек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CC"/>
                </a:solidFill>
              </a:rPr>
              <a:t>– </a:t>
            </a:r>
            <a:r>
              <a:rPr lang="ru-RU" dirty="0" smtClean="0">
                <a:solidFill>
                  <a:srgbClr val="996633"/>
                </a:solidFill>
              </a:rPr>
              <a:t>человек</a:t>
            </a:r>
            <a:endParaRPr lang="ru-RU" dirty="0">
              <a:solidFill>
                <a:srgbClr val="996633"/>
              </a:solidFill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5112000" y="3672000"/>
            <a:ext cx="316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Сократ</a:t>
            </a:r>
            <a:r>
              <a:rPr lang="ru-RU" dirty="0">
                <a:solidFill>
                  <a:srgbClr val="0000FF"/>
                </a:solidFill>
              </a:rPr>
              <a:t> – </a:t>
            </a:r>
            <a:r>
              <a:rPr lang="ru-RU" dirty="0">
                <a:solidFill>
                  <a:srgbClr val="336600"/>
                </a:solidFill>
              </a:rPr>
              <a:t>грек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5112000" y="4464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996633"/>
                </a:solidFill>
              </a:rPr>
              <a:t>человек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5112000" y="4896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Сократ</a:t>
            </a:r>
            <a:r>
              <a:rPr lang="ru-RU" dirty="0">
                <a:solidFill>
                  <a:srgbClr val="0000FF"/>
                </a:solidFill>
              </a:rPr>
              <a:t> – </a:t>
            </a:r>
            <a:r>
              <a:rPr lang="ru-RU" dirty="0">
                <a:solidFill>
                  <a:srgbClr val="996633"/>
                </a:solidFill>
              </a:rPr>
              <a:t>человек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5112000" y="5688000"/>
            <a:ext cx="316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Сократ</a:t>
            </a:r>
            <a:r>
              <a:rPr lang="ru-RU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смертен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5796000" y="28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Следовательно,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796000" y="4104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Следовательно,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5796000" y="5328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Следовательно,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Сложносокращённые силлогизмы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Сориты</a:t>
            </a:r>
            <a:endParaRPr lang="ru-RU" sz="3200" b="1" dirty="0" smtClean="0">
              <a:solidFill>
                <a:schemeClr val="accent3"/>
              </a:solidFill>
            </a:endParaRPr>
          </a:p>
        </p:txBody>
      </p:sp>
      <p:sp>
        <p:nvSpPr>
          <p:cNvPr id="443397" name="Text Box 5"/>
          <p:cNvSpPr txBox="1">
            <a:spLocks noChangeArrowheads="1"/>
          </p:cNvSpPr>
          <p:nvPr/>
        </p:nvSpPr>
        <p:spPr bwMode="auto">
          <a:xfrm>
            <a:off x="900113" y="1728788"/>
            <a:ext cx="7343775" cy="2519362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Сорит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ru-RU" i="1" dirty="0"/>
              <a:t>греч</a:t>
            </a:r>
            <a:r>
              <a:rPr lang="ru-RU" dirty="0"/>
              <a:t>. </a:t>
            </a:r>
            <a:r>
              <a:rPr lang="el-GR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σωρός</a:t>
            </a:r>
            <a:r>
              <a:rPr lang="ru-RU" sz="2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куча</a:t>
            </a:r>
            <a:r>
              <a:rPr lang="ru-RU" dirty="0"/>
              <a:t>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сложносокращённый силлогизм, </a:t>
            </a:r>
            <a:br>
              <a:rPr lang="ru-RU" dirty="0"/>
            </a:br>
            <a:r>
              <a:rPr lang="ru-RU" dirty="0"/>
              <a:t>образующийся из полисиллогизма путём исключения </a:t>
            </a:r>
            <a:br>
              <a:rPr lang="ru-RU" dirty="0"/>
            </a:br>
            <a:r>
              <a:rPr lang="ru-RU" dirty="0"/>
              <a:t>посылок, являющихся заключениями просиллогизмов</a:t>
            </a:r>
            <a:r>
              <a:rPr lang="ru-RU" dirty="0" smtClean="0"/>
              <a:t>;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сорите явно формулируется только последнее заключение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промежуточные же заключения </a:t>
            </a:r>
            <a:br>
              <a:rPr lang="ru-RU" dirty="0"/>
            </a:br>
            <a:r>
              <a:rPr lang="ru-RU" dirty="0"/>
              <a:t>(они же – посылки эписиллогизмов) лишь подразумеваются.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00113" y="4679950"/>
            <a:ext cx="3419475" cy="1620838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Прогрессивный 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>
                <a:solidFill>
                  <a:srgbClr val="FFFF00"/>
                </a:solidFill>
                <a:cs typeface="Arial" charset="0"/>
              </a:rPr>
              <a:t>(гоклениевский) сорит </a:t>
            </a:r>
            <a:r>
              <a:rPr lang="ru-RU" dirty="0" smtClean="0"/>
              <a:t>–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/>
              <a:t> сорит, в котором опущены </a:t>
            </a:r>
            <a:br>
              <a:rPr lang="ru-RU" sz="1600" dirty="0"/>
            </a:br>
            <a:r>
              <a:rPr lang="ru-RU" sz="1600" dirty="0">
                <a:solidFill>
                  <a:srgbClr val="00FFFF"/>
                </a:solidFill>
              </a:rPr>
              <a:t>б</a:t>
            </a:r>
            <a:r>
              <a:rPr lang="en-GB" sz="1600" dirty="0">
                <a:solidFill>
                  <a:srgbClr val="00FFFF"/>
                </a:solidFill>
              </a:rPr>
              <a:t>ó</a:t>
            </a:r>
            <a:r>
              <a:rPr lang="ru-RU" sz="1600" dirty="0">
                <a:solidFill>
                  <a:srgbClr val="00FFFF"/>
                </a:solidFill>
              </a:rPr>
              <a:t>льшие</a:t>
            </a:r>
            <a:r>
              <a:rPr lang="ru-RU" sz="1600" dirty="0"/>
              <a:t> посылки </a:t>
            </a:r>
            <a:br>
              <a:rPr lang="ru-RU" sz="1600" dirty="0"/>
            </a:br>
            <a:r>
              <a:rPr lang="ru-RU" sz="1600" dirty="0" smtClean="0"/>
              <a:t>эписиллогизмов</a:t>
            </a:r>
            <a:r>
              <a:rPr lang="ru-RU" sz="1600" dirty="0"/>
              <a:t>.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824413" y="4679950"/>
            <a:ext cx="3419475" cy="1620838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Регрессивный 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>
                <a:solidFill>
                  <a:srgbClr val="FFFF00"/>
                </a:solidFill>
                <a:cs typeface="Arial" charset="0"/>
              </a:rPr>
              <a:t>(аристотелевский) сорит </a:t>
            </a:r>
            <a:r>
              <a:rPr lang="ru-RU" dirty="0" smtClean="0"/>
              <a:t>–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/>
              <a:t>сорит, в котором опущены </a:t>
            </a:r>
            <a:br>
              <a:rPr lang="ru-RU" sz="1600" dirty="0"/>
            </a:br>
            <a:r>
              <a:rPr lang="ru-RU" sz="1600" dirty="0">
                <a:solidFill>
                  <a:srgbClr val="00FFFF"/>
                </a:solidFill>
              </a:rPr>
              <a:t>меньшие</a:t>
            </a:r>
            <a:r>
              <a:rPr lang="ru-RU" sz="1600" dirty="0"/>
              <a:t> посылки </a:t>
            </a:r>
            <a:br>
              <a:rPr lang="ru-RU" sz="1600" dirty="0"/>
            </a:br>
            <a:r>
              <a:rPr lang="ru-RU" sz="1600" dirty="0" smtClean="0"/>
              <a:t>эписиллогизмов</a:t>
            </a:r>
            <a:r>
              <a:rPr lang="ru-RU" sz="16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397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 bwMode="auto">
          <a:xfrm>
            <a:off x="648000" y="1800224"/>
            <a:ext cx="3600000" cy="4464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64000" y="2016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996633"/>
                </a:solidFill>
              </a:rPr>
              <a:t>человек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64000" y="2448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грек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CC"/>
                </a:solidFill>
              </a:rPr>
              <a:t>– </a:t>
            </a:r>
            <a:r>
              <a:rPr lang="ru-RU" dirty="0" smtClean="0">
                <a:solidFill>
                  <a:srgbClr val="996633"/>
                </a:solidFill>
              </a:rPr>
              <a:t>человек</a:t>
            </a:r>
            <a:endParaRPr lang="ru-RU" dirty="0">
              <a:solidFill>
                <a:srgbClr val="996633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864000" y="3240000"/>
            <a:ext cx="316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грек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864000" y="3672000"/>
            <a:ext cx="316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афинянин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CC"/>
                </a:solidFill>
              </a:rPr>
              <a:t>– </a:t>
            </a:r>
            <a:r>
              <a:rPr lang="ru-RU" dirty="0" smtClean="0">
                <a:solidFill>
                  <a:srgbClr val="336600"/>
                </a:solidFill>
              </a:rPr>
              <a:t>грек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864000" y="4464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афинянин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смертен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864000" y="4896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Сократ</a:t>
            </a:r>
            <a:r>
              <a:rPr lang="ru-RU" dirty="0">
                <a:solidFill>
                  <a:srgbClr val="0000FF"/>
                </a:solidFill>
              </a:rPr>
              <a:t> – </a:t>
            </a:r>
            <a:r>
              <a:rPr lang="ru-RU" dirty="0">
                <a:solidFill>
                  <a:srgbClr val="CC00FF"/>
                </a:solidFill>
              </a:rPr>
              <a:t>афинянин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864000" y="5688000"/>
            <a:ext cx="316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Сократ</a:t>
            </a:r>
            <a:r>
              <a:rPr lang="ru-RU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смертен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548000" y="28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Следовательно,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548000" y="4104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Следовательно,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548000" y="5328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Следовательно,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4895999" y="1800224"/>
            <a:ext cx="3600000" cy="4464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5112000" y="2016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афинянин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CC"/>
                </a:solidFill>
              </a:rPr>
              <a:t>– </a:t>
            </a:r>
            <a:r>
              <a:rPr lang="ru-RU" dirty="0" smtClean="0">
                <a:solidFill>
                  <a:srgbClr val="336600"/>
                </a:solidFill>
              </a:rPr>
              <a:t>грек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5112000" y="2448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Сократ</a:t>
            </a:r>
            <a:r>
              <a:rPr lang="ru-RU" dirty="0">
                <a:solidFill>
                  <a:srgbClr val="0000FF"/>
                </a:solidFill>
              </a:rPr>
              <a:t> – </a:t>
            </a:r>
            <a:r>
              <a:rPr lang="ru-RU" dirty="0">
                <a:solidFill>
                  <a:srgbClr val="CC00FF"/>
                </a:solidFill>
              </a:rPr>
              <a:t>афинянин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5112000" y="3240000"/>
            <a:ext cx="316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грек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CC"/>
                </a:solidFill>
              </a:rPr>
              <a:t>– </a:t>
            </a:r>
            <a:r>
              <a:rPr lang="ru-RU" dirty="0" smtClean="0">
                <a:solidFill>
                  <a:srgbClr val="996633"/>
                </a:solidFill>
              </a:rPr>
              <a:t>человек</a:t>
            </a:r>
            <a:endParaRPr lang="ru-RU" dirty="0">
              <a:solidFill>
                <a:srgbClr val="996633"/>
              </a:solidFill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5112000" y="3672000"/>
            <a:ext cx="316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Сократ</a:t>
            </a:r>
            <a:r>
              <a:rPr lang="ru-RU" dirty="0">
                <a:solidFill>
                  <a:srgbClr val="0000FF"/>
                </a:solidFill>
              </a:rPr>
              <a:t> – </a:t>
            </a:r>
            <a:r>
              <a:rPr lang="ru-RU" dirty="0">
                <a:solidFill>
                  <a:srgbClr val="336600"/>
                </a:solidFill>
              </a:rPr>
              <a:t>грек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5112000" y="4464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996633"/>
                </a:solidFill>
              </a:rPr>
              <a:t>человек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5112000" y="4896000"/>
            <a:ext cx="3168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Сократ</a:t>
            </a:r>
            <a:r>
              <a:rPr lang="ru-RU" dirty="0">
                <a:solidFill>
                  <a:srgbClr val="0000FF"/>
                </a:solidFill>
              </a:rPr>
              <a:t> – </a:t>
            </a:r>
            <a:r>
              <a:rPr lang="ru-RU" dirty="0">
                <a:solidFill>
                  <a:srgbClr val="996633"/>
                </a:solidFill>
              </a:rPr>
              <a:t>человек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5112000" y="5688000"/>
            <a:ext cx="316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Сократ</a:t>
            </a:r>
            <a:r>
              <a:rPr lang="ru-RU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смертен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5796000" y="28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Следовательно,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796000" y="4104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Следовательно,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5796000" y="5328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CC"/>
                </a:solidFill>
              </a:rPr>
              <a:t>Следовательно,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9" name="Rectangle 2"/>
          <p:cNvSpPr>
            <a:spLocks noGrp="1" noChangeArrowheads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Сориты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  <a:cs typeface="Arial" charset="0"/>
              </a:rPr>
              <a:t>Гоклениевский</a:t>
            </a:r>
            <a:r>
              <a:rPr lang="ru-RU" sz="2700" b="1" dirty="0" smtClean="0">
                <a:solidFill>
                  <a:schemeClr val="accent3"/>
                </a:solidFill>
              </a:rPr>
              <a:t> и аристотелевский сориты</a:t>
            </a: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1512000" y="2844000"/>
            <a:ext cx="1871662" cy="360362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828000" y="3204000"/>
            <a:ext cx="32400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1512000" y="4068000"/>
            <a:ext cx="1871662" cy="360363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828000" y="4428000"/>
            <a:ext cx="32400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5760000" y="2844000"/>
            <a:ext cx="1871663" cy="360362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5076000" y="3636000"/>
            <a:ext cx="32400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5760000" y="4068000"/>
            <a:ext cx="1871663" cy="360363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5076000" y="4860000"/>
            <a:ext cx="32400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3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00"/>
                            </p:stCondLst>
                            <p:childTnLst>
                              <p:par>
                                <p:cTn id="191" presetID="3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000"/>
                            </p:stCondLst>
                            <p:childTnLst>
                              <p:par>
                                <p:cTn id="202" presetID="3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9" grpId="1" animBg="1"/>
      <p:bldP spid="10" grpId="0" animBg="1"/>
      <p:bldP spid="11" grpId="0" animBg="1"/>
      <p:bldP spid="11" grpId="1" animBg="1"/>
      <p:bldP spid="12" grpId="0" animBg="1"/>
      <p:bldP spid="13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1" grpId="1" animBg="1"/>
      <p:bldP spid="22" grpId="0" animBg="1"/>
      <p:bldP spid="23" grpId="0" animBg="1"/>
      <p:bldP spid="23" grpId="1" animBg="1"/>
      <p:bldP spid="23" grpId="2" animBg="1"/>
      <p:bldP spid="24" grpId="0" animBg="1"/>
      <p:bldP spid="25" grpId="0" animBg="1"/>
      <p:bldP spid="25" grpId="1" animBg="1"/>
      <p:bldP spid="26" grpId="0" animBg="1"/>
      <p:bldP spid="2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Сложносокращённые силлогизмы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Эпихейрема</a:t>
            </a:r>
          </a:p>
        </p:txBody>
      </p:sp>
      <p:sp>
        <p:nvSpPr>
          <p:cNvPr id="443397" name="Text Box 5"/>
          <p:cNvSpPr txBox="1">
            <a:spLocks noChangeArrowheads="1"/>
          </p:cNvSpPr>
          <p:nvPr/>
        </p:nvSpPr>
        <p:spPr bwMode="auto">
          <a:xfrm>
            <a:off x="2160000" y="2160588"/>
            <a:ext cx="4824000" cy="2159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Эпихейрема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i="1" dirty="0"/>
              <a:t>греч</a:t>
            </a:r>
            <a:r>
              <a:rPr lang="ru-RU" dirty="0"/>
              <a:t>. </a:t>
            </a:r>
            <a:r>
              <a:rPr lang="el-GR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έπιχείρημα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el-GR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έπιχείρέω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предпринимать, начинать, нападать</a:t>
            </a:r>
            <a:r>
              <a:rPr lang="ru-RU" dirty="0"/>
              <a:t>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сложносокращённый силлогизм, </a:t>
            </a:r>
            <a:br>
              <a:rPr lang="ru-RU" dirty="0"/>
            </a:br>
            <a:r>
              <a:rPr lang="ru-RU" dirty="0"/>
              <a:t>в котором каждая из </a:t>
            </a:r>
            <a:r>
              <a:rPr lang="ru-RU" dirty="0" smtClean="0"/>
              <a:t>посылок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представляет собой энтимему.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39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Сложносокращённые силлогизмы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Эпихейрема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1692000" y="1800225"/>
            <a:ext cx="576000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872000" y="1908175"/>
            <a:ext cx="5400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996633"/>
                </a:solidFill>
              </a:rPr>
              <a:t>грек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>
                <a:solidFill>
                  <a:srgbClr val="0000FF"/>
                </a:solidFill>
              </a:rPr>
              <a:t>потому что </a:t>
            </a:r>
            <a:r>
              <a:rPr lang="ru-RU" dirty="0" smtClean="0">
                <a:solidFill>
                  <a:srgbClr val="0000FF"/>
                </a:solidFill>
              </a:rPr>
              <a:t>он </a:t>
            </a:r>
            <a:r>
              <a:rPr lang="ru-RU" dirty="0">
                <a:solidFill>
                  <a:srgbClr val="0000FF"/>
                </a:solidFill>
              </a:rPr>
              <a:t>– </a:t>
            </a:r>
            <a:r>
              <a:rPr lang="ru-RU" dirty="0" smtClean="0">
                <a:solidFill>
                  <a:srgbClr val="CC00FF"/>
                </a:solidFill>
              </a:rPr>
              <a:t>человек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411413" y="2339975"/>
            <a:ext cx="4321175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– </a:t>
            </a:r>
            <a:r>
              <a:rPr lang="ru-RU" dirty="0">
                <a:solidFill>
                  <a:srgbClr val="996633"/>
                </a:solidFill>
              </a:rPr>
              <a:t>грек, </a:t>
            </a:r>
            <a:r>
              <a:rPr lang="ru-RU" dirty="0">
                <a:solidFill>
                  <a:srgbClr val="0000FF"/>
                </a:solidFill>
              </a:rPr>
              <a:t>ибо </a:t>
            </a:r>
            <a:r>
              <a:rPr lang="ru-RU" dirty="0">
                <a:solidFill>
                  <a:srgbClr val="CC00FF"/>
                </a:solidFill>
              </a:rPr>
              <a:t>афиняне</a:t>
            </a:r>
            <a:r>
              <a:rPr lang="ru-RU" dirty="0">
                <a:solidFill>
                  <a:srgbClr val="996633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–</a:t>
            </a:r>
            <a:r>
              <a:rPr lang="ru-RU" dirty="0">
                <a:solidFill>
                  <a:srgbClr val="996633"/>
                </a:solidFill>
              </a:rPr>
              <a:t> греки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419475" y="3132138"/>
            <a:ext cx="23050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смертен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71888" y="277177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792000" y="4751388"/>
            <a:ext cx="338400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972000" y="4859338"/>
            <a:ext cx="3024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человек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972000" y="5292725"/>
            <a:ext cx="3024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грек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CC"/>
                </a:solidFill>
              </a:rPr>
              <a:t>– </a:t>
            </a:r>
            <a:r>
              <a:rPr lang="ru-RU" dirty="0" smtClean="0">
                <a:solidFill>
                  <a:srgbClr val="CC00FF"/>
                </a:solidFill>
              </a:rPr>
              <a:t>человек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972000" y="6083300"/>
            <a:ext cx="2988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996633"/>
                </a:solidFill>
              </a:rPr>
              <a:t>грек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584000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2000" y="3599999"/>
            <a:ext cx="3743325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Б</a:t>
            </a:r>
            <a:r>
              <a:rPr lang="en-GB" dirty="0">
                <a:solidFill>
                  <a:srgbClr val="00FF00"/>
                </a:solidFill>
              </a:rPr>
              <a:t>ó</a:t>
            </a:r>
            <a:r>
              <a:rPr lang="ru-RU" dirty="0">
                <a:solidFill>
                  <a:srgbClr val="00FF00"/>
                </a:solidFill>
              </a:rPr>
              <a:t>льшая</a:t>
            </a:r>
            <a:r>
              <a:rPr lang="ru-RU" dirty="0"/>
              <a:t> посылка – 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б</a:t>
            </a:r>
            <a:r>
              <a:rPr lang="en-GB" dirty="0">
                <a:solidFill>
                  <a:srgbClr val="00FF00"/>
                </a:solidFill>
              </a:rPr>
              <a:t>ó</a:t>
            </a:r>
            <a:r>
              <a:rPr lang="ru-RU" dirty="0">
                <a:solidFill>
                  <a:srgbClr val="00FF00"/>
                </a:solidFill>
              </a:rPr>
              <a:t>льшей</a:t>
            </a:r>
            <a:r>
              <a:rPr lang="ru-RU" dirty="0"/>
              <a:t> посылкой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4968000" y="4751388"/>
            <a:ext cx="338400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5148000" y="4859338"/>
            <a:ext cx="3024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афинянин</a:t>
            </a:r>
            <a:r>
              <a:rPr lang="ru-RU" dirty="0" smtClean="0">
                <a:solidFill>
                  <a:srgbClr val="996633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–</a:t>
            </a:r>
            <a:r>
              <a:rPr lang="ru-RU" dirty="0">
                <a:solidFill>
                  <a:srgbClr val="996633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грек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148000" y="5292725"/>
            <a:ext cx="3024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– </a:t>
            </a:r>
            <a:r>
              <a:rPr lang="ru-RU" dirty="0">
                <a:solidFill>
                  <a:srgbClr val="CC00FF"/>
                </a:solidFill>
              </a:rPr>
              <a:t>афинянин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5148000" y="6083300"/>
            <a:ext cx="3024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– </a:t>
            </a:r>
            <a:r>
              <a:rPr lang="ru-RU" dirty="0">
                <a:solidFill>
                  <a:srgbClr val="996633"/>
                </a:solidFill>
              </a:rPr>
              <a:t>грек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5760000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788000" y="3599999"/>
            <a:ext cx="3743325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Меньшая</a:t>
            </a:r>
            <a:r>
              <a:rPr lang="ru-RU" dirty="0"/>
              <a:t> посылка – энтимема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меньшей</a:t>
            </a:r>
            <a:r>
              <a:rPr lang="ru-RU" dirty="0"/>
              <a:t> посылкой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936000" y="4824000"/>
            <a:ext cx="30960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5112000" y="5256000"/>
            <a:ext cx="30960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7" grpId="1" animBg="1"/>
      <p:bldP spid="18" grpId="0" animBg="1"/>
      <p:bldP spid="19" grpId="0" animBg="1"/>
      <p:bldP spid="20" grpId="0"/>
      <p:bldP spid="27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Сложносокращённые силлогизмы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Эпихейрема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1691999" y="1800225"/>
            <a:ext cx="576000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871999" y="1908175"/>
            <a:ext cx="5400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996633"/>
                </a:solidFill>
              </a:rPr>
              <a:t>грек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r>
              <a:rPr lang="ru-RU" dirty="0" smtClean="0">
                <a:solidFill>
                  <a:srgbClr val="0000FF"/>
                </a:solidFill>
              </a:rPr>
              <a:t>, потому что он – </a:t>
            </a:r>
            <a:r>
              <a:rPr lang="ru-RU" dirty="0" smtClean="0">
                <a:solidFill>
                  <a:srgbClr val="CC00FF"/>
                </a:solidFill>
              </a:rPr>
              <a:t>человек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411413" y="2339975"/>
            <a:ext cx="4321175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–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996633"/>
                </a:solidFill>
              </a:rPr>
              <a:t>грек, </a:t>
            </a:r>
            <a:r>
              <a:rPr lang="ru-RU" dirty="0">
                <a:solidFill>
                  <a:srgbClr val="0000FF"/>
                </a:solidFill>
              </a:rPr>
              <a:t>ибо он – </a:t>
            </a:r>
            <a:r>
              <a:rPr lang="ru-RU" dirty="0">
                <a:solidFill>
                  <a:srgbClr val="CC00FF"/>
                </a:solidFill>
              </a:rPr>
              <a:t>афинянин</a:t>
            </a:r>
            <a:endParaRPr lang="ru-RU" dirty="0">
              <a:solidFill>
                <a:srgbClr val="996633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419475" y="3132138"/>
            <a:ext cx="23050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смертен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71888" y="277177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792000" y="4751388"/>
            <a:ext cx="338400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971999" y="4859338"/>
            <a:ext cx="3024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человек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972000" y="5292725"/>
            <a:ext cx="3024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336600"/>
                </a:solidFill>
              </a:rPr>
              <a:t> грек</a:t>
            </a:r>
            <a:r>
              <a:rPr lang="ru-RU" dirty="0" smtClean="0">
                <a:solidFill>
                  <a:srgbClr val="0000CC"/>
                </a:solidFill>
              </a:rPr>
              <a:t> – </a:t>
            </a:r>
            <a:r>
              <a:rPr lang="ru-RU" dirty="0" smtClean="0">
                <a:solidFill>
                  <a:srgbClr val="CC00FF"/>
                </a:solidFill>
              </a:rPr>
              <a:t>человек</a:t>
            </a:r>
            <a:endParaRPr lang="ru-RU" dirty="0">
              <a:solidFill>
                <a:srgbClr val="CC00FF"/>
              </a:solidFill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971999" y="6083300"/>
            <a:ext cx="3024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996633"/>
                </a:solidFill>
              </a:rPr>
              <a:t>грек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584000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2000" y="3599999"/>
            <a:ext cx="3743325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Б</a:t>
            </a:r>
            <a:r>
              <a:rPr lang="en-GB" dirty="0">
                <a:solidFill>
                  <a:srgbClr val="00FF00"/>
                </a:solidFill>
              </a:rPr>
              <a:t>ó</a:t>
            </a:r>
            <a:r>
              <a:rPr lang="ru-RU" dirty="0">
                <a:solidFill>
                  <a:srgbClr val="00FF00"/>
                </a:solidFill>
              </a:rPr>
              <a:t>льшая</a:t>
            </a:r>
            <a:r>
              <a:rPr lang="ru-RU" dirty="0"/>
              <a:t> посылка – 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меньшей</a:t>
            </a:r>
            <a:r>
              <a:rPr lang="ru-RU" dirty="0"/>
              <a:t> посылкой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4967999" y="4751388"/>
            <a:ext cx="338400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5148000" y="4859338"/>
            <a:ext cx="3024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CC00FF"/>
                </a:solidFill>
              </a:rPr>
              <a:t>афинянин</a:t>
            </a:r>
            <a:r>
              <a:rPr lang="ru-RU" dirty="0" smtClean="0">
                <a:solidFill>
                  <a:srgbClr val="996633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–</a:t>
            </a:r>
            <a:r>
              <a:rPr lang="ru-RU" dirty="0" smtClean="0">
                <a:solidFill>
                  <a:srgbClr val="996633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грек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148000" y="5292725"/>
            <a:ext cx="3024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– </a:t>
            </a:r>
            <a:r>
              <a:rPr lang="ru-RU" dirty="0">
                <a:solidFill>
                  <a:srgbClr val="CC00FF"/>
                </a:solidFill>
              </a:rPr>
              <a:t>афинянин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5148000" y="6083300"/>
            <a:ext cx="3024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–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996633"/>
                </a:solidFill>
              </a:rPr>
              <a:t>грек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5760000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788000" y="3599999"/>
            <a:ext cx="3743325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rgbClr val="00FF00"/>
                </a:solidFill>
              </a:rPr>
              <a:t>Меньшая</a:t>
            </a:r>
            <a:r>
              <a:rPr lang="ru-RU" dirty="0"/>
              <a:t> посылка – энтимема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б</a:t>
            </a:r>
            <a:r>
              <a:rPr lang="en-GB" dirty="0">
                <a:solidFill>
                  <a:srgbClr val="00FF00"/>
                </a:solidFill>
              </a:rPr>
              <a:t>ó</a:t>
            </a:r>
            <a:r>
              <a:rPr lang="ru-RU" dirty="0">
                <a:solidFill>
                  <a:srgbClr val="00FF00"/>
                </a:solidFill>
              </a:rPr>
              <a:t>льшей</a:t>
            </a:r>
            <a:r>
              <a:rPr lang="ru-RU" dirty="0"/>
              <a:t> посылкой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936000" y="5256000"/>
            <a:ext cx="30960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5112000" y="4824000"/>
            <a:ext cx="30960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3" grpId="0" animBg="1"/>
      <p:bldP spid="14" grpId="0"/>
      <p:bldP spid="15" grpId="0" animBg="1"/>
      <p:bldP spid="16" grpId="0" animBg="1"/>
      <p:bldP spid="16" grpId="1" animBg="1"/>
      <p:bldP spid="17" grpId="0" animBg="1"/>
      <p:bldP spid="18" grpId="0" animBg="1"/>
      <p:bldP spid="19" grpId="0" animBg="1"/>
      <p:bldP spid="20" grpId="0"/>
      <p:bldP spid="27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ChangeArrowheads="1"/>
          </p:cNvSpPr>
          <p:nvPr/>
        </p:nvSpPr>
        <p:spPr bwMode="auto">
          <a:xfrm>
            <a:off x="1979613" y="1438275"/>
            <a:ext cx="50387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dirty="0"/>
              <a:t>Вопросы?</a:t>
            </a:r>
          </a:p>
        </p:txBody>
      </p:sp>
      <p:pic>
        <p:nvPicPr>
          <p:cNvPr id="306179" name="Picture 3" descr="Gozzoli, Averro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0" y="3598863"/>
            <a:ext cx="482282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/>
      <p:bldP spid="30617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20000" y="1601788"/>
            <a:ext cx="5904000" cy="4525962"/>
          </a:xfrm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 Сокращённые силлогизмы (энтимемы)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 Сложные силлогизмы (полисиллогизмы)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Прогрессивный полисиллогизм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Регрессивный полисиллогизм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 Сложносокращённые силлогизмы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Сориты</a:t>
            </a:r>
          </a:p>
          <a:p>
            <a:pPr lvl="2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Прогрессивный (гоклениевский) сорит </a:t>
            </a:r>
          </a:p>
          <a:p>
            <a:pPr lvl="2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Регрессивный (аристотелевский) сорит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 Эпихейремы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Сокращённые и сложные силлогизмы</a:t>
            </a:r>
            <a:endParaRPr lang="ru-RU" sz="32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Сокращённый силлогизм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Энтимема</a:t>
            </a:r>
          </a:p>
        </p:txBody>
      </p:sp>
      <p:sp>
        <p:nvSpPr>
          <p:cNvPr id="443397" name="Text Box 5"/>
          <p:cNvSpPr txBox="1">
            <a:spLocks noChangeArrowheads="1"/>
          </p:cNvSpPr>
          <p:nvPr/>
        </p:nvSpPr>
        <p:spPr bwMode="auto">
          <a:xfrm>
            <a:off x="1692275" y="2160588"/>
            <a:ext cx="5759450" cy="2159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2000" dirty="0">
                <a:solidFill>
                  <a:srgbClr val="FFFF00"/>
                </a:solidFill>
                <a:cs typeface="Arial" charset="0"/>
              </a:rPr>
              <a:t>Энтимема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i="1" dirty="0"/>
              <a:t>греч</a:t>
            </a:r>
            <a:r>
              <a:rPr lang="ru-RU" dirty="0"/>
              <a:t>. </a:t>
            </a:r>
            <a:r>
              <a:rPr lang="el-GR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ένθυμημα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el-GR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ένθυμέομαι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иметь в уме</a:t>
            </a:r>
            <a:r>
              <a:rPr lang="ru-RU" dirty="0"/>
              <a:t>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сокращённый (неполный) силлогизм, </a:t>
            </a:r>
            <a:br>
              <a:rPr lang="ru-RU" dirty="0"/>
            </a:br>
            <a:r>
              <a:rPr lang="ru-RU" dirty="0"/>
              <a:t>в котором одна из посылок или </a:t>
            </a:r>
            <a:r>
              <a:rPr lang="ru-RU" dirty="0" smtClean="0"/>
              <a:t>вывод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явно не </a:t>
            </a:r>
            <a:r>
              <a:rPr lang="ru-RU" dirty="0" smtClean="0"/>
              <a:t>формулируется,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а лишь подразумевается.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39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Сокращённый силлогизм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Энтимема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3240088" y="1584000"/>
            <a:ext cx="2663825" cy="2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419475" y="1692000"/>
            <a:ext cx="2305050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FF"/>
                </a:solidFill>
              </a:rPr>
              <a:t>человек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419475" y="233997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– </a:t>
            </a:r>
            <a:r>
              <a:rPr lang="ru-RU" dirty="0">
                <a:solidFill>
                  <a:srgbClr val="FF00FF"/>
                </a:solidFill>
              </a:rPr>
              <a:t>человек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419475" y="3132138"/>
            <a:ext cx="23050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смертен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71888" y="277177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360363" y="4608000"/>
            <a:ext cx="2663825" cy="2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39750" y="4716000"/>
            <a:ext cx="2303463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FF"/>
                </a:solidFill>
              </a:rPr>
              <a:t>человек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39750" y="5364000"/>
            <a:ext cx="2303463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– </a:t>
            </a:r>
            <a:r>
              <a:rPr lang="ru-RU" dirty="0">
                <a:solidFill>
                  <a:srgbClr val="FF00FF"/>
                </a:solidFill>
              </a:rPr>
              <a:t>человек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39750" y="6156000"/>
            <a:ext cx="2303463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смертен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792163" y="579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60363" y="3600000"/>
            <a:ext cx="26638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б</a:t>
            </a:r>
            <a:r>
              <a:rPr lang="en-GB" dirty="0">
                <a:solidFill>
                  <a:srgbClr val="00FF00"/>
                </a:solidFill>
              </a:rPr>
              <a:t>ó</a:t>
            </a:r>
            <a:r>
              <a:rPr lang="ru-RU" dirty="0">
                <a:solidFill>
                  <a:srgbClr val="00FF00"/>
                </a:solidFill>
              </a:rPr>
              <a:t>льшей</a:t>
            </a:r>
            <a:r>
              <a:rPr lang="ru-RU" dirty="0"/>
              <a:t> посылкой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3240088" y="4607999"/>
            <a:ext cx="2663825" cy="2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419475" y="4716000"/>
            <a:ext cx="2305050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FF"/>
                </a:solidFill>
              </a:rPr>
              <a:t>человек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419475" y="53640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– </a:t>
            </a:r>
            <a:r>
              <a:rPr lang="ru-RU" dirty="0">
                <a:solidFill>
                  <a:srgbClr val="FF00FF"/>
                </a:solidFill>
              </a:rPr>
              <a:t>человек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419475" y="61560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смертен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671888" y="579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240088" y="3600000"/>
            <a:ext cx="26638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меньшей</a:t>
            </a:r>
            <a:r>
              <a:rPr lang="ru-RU" dirty="0"/>
              <a:t> посылкой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19813" y="3600000"/>
            <a:ext cx="26638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подразумеваемым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выводом</a:t>
            </a: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6119813" y="4607999"/>
            <a:ext cx="2663825" cy="2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6300788" y="4716000"/>
            <a:ext cx="2303462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FF"/>
                </a:solidFill>
              </a:rPr>
              <a:t>человек</a:t>
            </a:r>
            <a:r>
              <a:rPr lang="ru-RU" dirty="0" smtClean="0">
                <a:solidFill>
                  <a:srgbClr val="FF0000"/>
                </a:solidFill>
              </a:rPr>
              <a:t> смертен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6300788" y="5364000"/>
            <a:ext cx="2303462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– </a:t>
            </a:r>
            <a:r>
              <a:rPr lang="ru-RU" dirty="0">
                <a:solidFill>
                  <a:srgbClr val="FF00FF"/>
                </a:solidFill>
              </a:rPr>
              <a:t>человек</a:t>
            </a: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300788" y="6156000"/>
            <a:ext cx="2303462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Сократ</a:t>
            </a:r>
            <a:r>
              <a:rPr lang="ru-RU" dirty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смертен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6551613" y="579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504000" y="4716000"/>
            <a:ext cx="2376487" cy="6480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3384000" y="5328000"/>
            <a:ext cx="23749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6228000" y="5760000"/>
            <a:ext cx="2376488" cy="360362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6264000" y="6120000"/>
            <a:ext cx="2376488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0" y="1583999"/>
            <a:ext cx="3240000" cy="1440000"/>
          </a:xfrm>
          <a:prstGeom prst="rect">
            <a:avLst/>
          </a:prstGeom>
          <a:noFill/>
          <a:ln w="9525" cmpd="dbl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Энтимемы 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/>
              <a:t>по</a:t>
            </a:r>
            <a:r>
              <a:rPr lang="ru-RU" dirty="0">
                <a:solidFill>
                  <a:srgbClr val="00FFFF"/>
                </a:solidFill>
              </a:rPr>
              <a:t> первой фигуре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простого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категорического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7" grpId="1" animBg="1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31" grpId="0" animBg="1"/>
      <p:bldP spid="32" grpId="0" animBg="1"/>
      <p:bldP spid="33" grpId="0" animBg="1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Сокращённый силлогизм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Энтимема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3240088" y="1584000"/>
            <a:ext cx="2663825" cy="2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419475" y="1692000"/>
            <a:ext cx="2305050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человек </a:t>
            </a:r>
            <a:r>
              <a:rPr lang="ru-RU" dirty="0" smtClean="0">
                <a:solidFill>
                  <a:srgbClr val="FF00FF"/>
                </a:solidFill>
              </a:rPr>
              <a:t>смертен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419475" y="233997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Зевс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FF"/>
                </a:solidFill>
              </a:rPr>
              <a:t>смертен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419475" y="3132138"/>
            <a:ext cx="23050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Зевс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человек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71888" y="277177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360363" y="4608000"/>
            <a:ext cx="2663825" cy="2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39750" y="4716000"/>
            <a:ext cx="2303463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человек </a:t>
            </a:r>
            <a:r>
              <a:rPr lang="ru-RU" dirty="0" smtClean="0">
                <a:solidFill>
                  <a:srgbClr val="FF00FF"/>
                </a:solidFill>
              </a:rPr>
              <a:t>смертен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39750" y="5364000"/>
            <a:ext cx="2303463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Зевс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FF"/>
                </a:solidFill>
              </a:rPr>
              <a:t>смертен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39750" y="6156000"/>
            <a:ext cx="2303463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Зевс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человек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792163" y="579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60363" y="3600000"/>
            <a:ext cx="26638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б</a:t>
            </a:r>
            <a:r>
              <a:rPr lang="en-GB" dirty="0">
                <a:solidFill>
                  <a:srgbClr val="00FF00"/>
                </a:solidFill>
              </a:rPr>
              <a:t>ó</a:t>
            </a:r>
            <a:r>
              <a:rPr lang="ru-RU" dirty="0">
                <a:solidFill>
                  <a:srgbClr val="00FF00"/>
                </a:solidFill>
              </a:rPr>
              <a:t>льшей</a:t>
            </a:r>
            <a:r>
              <a:rPr lang="ru-RU" dirty="0"/>
              <a:t> посылкой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3240088" y="4607999"/>
            <a:ext cx="2663825" cy="2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419475" y="4716000"/>
            <a:ext cx="2305050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человек </a:t>
            </a:r>
            <a:r>
              <a:rPr lang="ru-RU" dirty="0" smtClean="0">
                <a:solidFill>
                  <a:srgbClr val="FF00FF"/>
                </a:solidFill>
              </a:rPr>
              <a:t>смертен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419475" y="53640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Зевс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FF"/>
                </a:solidFill>
              </a:rPr>
              <a:t>смертен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419475" y="61560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Зевс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человек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671888" y="579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240088" y="3600000"/>
            <a:ext cx="26638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меньшей</a:t>
            </a:r>
            <a:r>
              <a:rPr lang="ru-RU" dirty="0"/>
              <a:t> посылкой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19813" y="3600000"/>
            <a:ext cx="26638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подразумеваемым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выводом</a:t>
            </a: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6119813" y="4607999"/>
            <a:ext cx="2663825" cy="2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6300788" y="4716000"/>
            <a:ext cx="2303462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человек </a:t>
            </a:r>
            <a:r>
              <a:rPr lang="ru-RU" dirty="0" smtClean="0">
                <a:solidFill>
                  <a:srgbClr val="FF00FF"/>
                </a:solidFill>
              </a:rPr>
              <a:t>смертен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6300788" y="5364000"/>
            <a:ext cx="2303462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Зевс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FF"/>
                </a:solidFill>
              </a:rPr>
              <a:t>смертен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300788" y="6156000"/>
            <a:ext cx="2303462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Зевс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человек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6551613" y="579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504000" y="4716000"/>
            <a:ext cx="2376487" cy="6480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3384000" y="5328000"/>
            <a:ext cx="23749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6228000" y="5760000"/>
            <a:ext cx="2376488" cy="360362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6264000" y="6120000"/>
            <a:ext cx="2376488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0" y="1583999"/>
            <a:ext cx="3240000" cy="1440000"/>
          </a:xfrm>
          <a:prstGeom prst="rect">
            <a:avLst/>
          </a:prstGeom>
          <a:noFill/>
          <a:ln w="9525" cmpd="dbl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Энтимемы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/>
              <a:t>по</a:t>
            </a:r>
            <a:r>
              <a:rPr lang="ru-RU" dirty="0">
                <a:solidFill>
                  <a:srgbClr val="00FFFF"/>
                </a:solidFill>
              </a:rPr>
              <a:t> второй фигуре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простого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категорического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силлогизма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7" grpId="1" animBg="1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31" grpId="0" animBg="1"/>
      <p:bldP spid="32" grpId="0" animBg="1"/>
      <p:bldP spid="33" grpId="0" animBg="1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Сокращённый силлогизм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Энтимема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3240088" y="1584000"/>
            <a:ext cx="2663825" cy="2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419475" y="1692000"/>
            <a:ext cx="230505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anchor="ctr" anchorCtr="1"/>
          <a:lstStyle/>
          <a:p>
            <a:pPr algn="ctr"/>
            <a:r>
              <a:rPr lang="ru-RU" dirty="0" smtClean="0">
                <a:solidFill>
                  <a:srgbClr val="FF00FF"/>
                </a:solidFill>
              </a:rPr>
              <a:t>Архилох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–</a:t>
            </a:r>
            <a:r>
              <a:rPr lang="ru-RU" dirty="0" smtClean="0">
                <a:solidFill>
                  <a:srgbClr val="FF0000"/>
                </a:solidFill>
              </a:rPr>
              <a:t> грек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419475" y="21240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anchor="ctr"/>
          <a:lstStyle/>
          <a:p>
            <a:pPr algn="ctr"/>
            <a:r>
              <a:rPr lang="ru-RU" dirty="0" smtClean="0">
                <a:solidFill>
                  <a:srgbClr val="FF00FF"/>
                </a:solidFill>
              </a:rPr>
              <a:t>Архилох</a:t>
            </a:r>
            <a:r>
              <a:rPr lang="ru-RU" dirty="0" smtClean="0">
                <a:solidFill>
                  <a:srgbClr val="0000CC"/>
                </a:solidFill>
              </a:rPr>
              <a:t> – </a:t>
            </a:r>
            <a:r>
              <a:rPr lang="ru-RU" dirty="0" smtClean="0">
                <a:solidFill>
                  <a:srgbClr val="336600"/>
                </a:solidFill>
              </a:rPr>
              <a:t>поэт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419475" y="2916000"/>
            <a:ext cx="2305050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некоторые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поэты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–</a:t>
            </a:r>
            <a:r>
              <a:rPr lang="ru-RU" dirty="0" smtClean="0">
                <a:solidFill>
                  <a:srgbClr val="FF0000"/>
                </a:solidFill>
              </a:rPr>
              <a:t> греки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71888" y="2556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360363" y="4608000"/>
            <a:ext cx="2663825" cy="2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39750" y="4716000"/>
            <a:ext cx="2303463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anchor="ctr"/>
          <a:lstStyle/>
          <a:p>
            <a:pPr algn="ctr"/>
            <a:r>
              <a:rPr lang="ru-RU" dirty="0" smtClean="0">
                <a:solidFill>
                  <a:srgbClr val="FF00FF"/>
                </a:solidFill>
              </a:rPr>
              <a:t>Архилох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–</a:t>
            </a:r>
            <a:r>
              <a:rPr lang="ru-RU" dirty="0" smtClean="0">
                <a:solidFill>
                  <a:srgbClr val="FF0000"/>
                </a:solidFill>
              </a:rPr>
              <a:t> грек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39750" y="5148000"/>
            <a:ext cx="2303463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FF00FF"/>
                </a:solidFill>
              </a:rPr>
              <a:t>Архилох</a:t>
            </a:r>
            <a:r>
              <a:rPr lang="ru-RU" dirty="0" smtClean="0">
                <a:solidFill>
                  <a:srgbClr val="0000CC"/>
                </a:solidFill>
              </a:rPr>
              <a:t> – </a:t>
            </a:r>
            <a:r>
              <a:rPr lang="ru-RU" dirty="0" smtClean="0">
                <a:solidFill>
                  <a:srgbClr val="336600"/>
                </a:solidFill>
              </a:rPr>
              <a:t>поэт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39750" y="5939999"/>
            <a:ext cx="2303463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некоторые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поэты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–</a:t>
            </a:r>
            <a:r>
              <a:rPr lang="ru-RU" dirty="0" smtClean="0">
                <a:solidFill>
                  <a:srgbClr val="FF0000"/>
                </a:solidFill>
              </a:rPr>
              <a:t> греки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792163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60363" y="3600000"/>
            <a:ext cx="26638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б</a:t>
            </a:r>
            <a:r>
              <a:rPr lang="en-GB" dirty="0">
                <a:solidFill>
                  <a:srgbClr val="00FF00"/>
                </a:solidFill>
              </a:rPr>
              <a:t>ó</a:t>
            </a:r>
            <a:r>
              <a:rPr lang="ru-RU" dirty="0">
                <a:solidFill>
                  <a:srgbClr val="00FF00"/>
                </a:solidFill>
              </a:rPr>
              <a:t>льшей</a:t>
            </a:r>
            <a:r>
              <a:rPr lang="ru-RU" dirty="0"/>
              <a:t> посылкой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3240088" y="4607999"/>
            <a:ext cx="2663825" cy="2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419475" y="4716000"/>
            <a:ext cx="230505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anchor="ctr"/>
          <a:lstStyle/>
          <a:p>
            <a:pPr algn="ctr"/>
            <a:r>
              <a:rPr lang="ru-RU" dirty="0" smtClean="0">
                <a:solidFill>
                  <a:srgbClr val="FF00FF"/>
                </a:solidFill>
              </a:rPr>
              <a:t>Архилох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–</a:t>
            </a:r>
            <a:r>
              <a:rPr lang="ru-RU" dirty="0" smtClean="0">
                <a:solidFill>
                  <a:srgbClr val="FF0000"/>
                </a:solidFill>
              </a:rPr>
              <a:t> грек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419475" y="51480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FF00FF"/>
                </a:solidFill>
              </a:rPr>
              <a:t>Архилох</a:t>
            </a:r>
            <a:r>
              <a:rPr lang="ru-RU" dirty="0" smtClean="0">
                <a:solidFill>
                  <a:srgbClr val="0000CC"/>
                </a:solidFill>
              </a:rPr>
              <a:t> – </a:t>
            </a:r>
            <a:r>
              <a:rPr lang="ru-RU" dirty="0" smtClean="0">
                <a:solidFill>
                  <a:srgbClr val="336600"/>
                </a:solidFill>
              </a:rPr>
              <a:t>поэт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419475" y="5939999"/>
            <a:ext cx="2305050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некоторые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поэты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–</a:t>
            </a:r>
            <a:r>
              <a:rPr lang="ru-RU" dirty="0" smtClean="0">
                <a:solidFill>
                  <a:srgbClr val="FF0000"/>
                </a:solidFill>
              </a:rPr>
              <a:t> греки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671888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240088" y="3600000"/>
            <a:ext cx="26638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меньшей</a:t>
            </a:r>
            <a:r>
              <a:rPr lang="ru-RU" dirty="0"/>
              <a:t> посылкой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19813" y="3600000"/>
            <a:ext cx="26638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подразумеваемым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выводом</a:t>
            </a: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6119813" y="4607999"/>
            <a:ext cx="2663825" cy="2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6300788" y="4716000"/>
            <a:ext cx="2303462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anchor="ctr"/>
          <a:lstStyle/>
          <a:p>
            <a:pPr algn="ctr"/>
            <a:r>
              <a:rPr lang="ru-RU" dirty="0" smtClean="0">
                <a:solidFill>
                  <a:srgbClr val="FF00FF"/>
                </a:solidFill>
              </a:rPr>
              <a:t>Архилох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–</a:t>
            </a:r>
            <a:r>
              <a:rPr lang="ru-RU" dirty="0" smtClean="0">
                <a:solidFill>
                  <a:srgbClr val="FF0000"/>
                </a:solidFill>
              </a:rPr>
              <a:t> грек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6300788" y="5148000"/>
            <a:ext cx="2303462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anchor="ctr"/>
          <a:lstStyle/>
          <a:p>
            <a:pPr algn="ctr"/>
            <a:r>
              <a:rPr lang="ru-RU" dirty="0" smtClean="0">
                <a:solidFill>
                  <a:srgbClr val="FF00FF"/>
                </a:solidFill>
              </a:rPr>
              <a:t>Архилох</a:t>
            </a:r>
            <a:r>
              <a:rPr lang="ru-RU" dirty="0" smtClean="0">
                <a:solidFill>
                  <a:srgbClr val="0000CC"/>
                </a:solidFill>
              </a:rPr>
              <a:t> – </a:t>
            </a:r>
            <a:r>
              <a:rPr lang="ru-RU" dirty="0" smtClean="0">
                <a:solidFill>
                  <a:srgbClr val="336600"/>
                </a:solidFill>
              </a:rPr>
              <a:t>поэт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300788" y="5939999"/>
            <a:ext cx="2303462" cy="576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некоторые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поэты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–</a:t>
            </a:r>
            <a:r>
              <a:rPr lang="ru-RU" dirty="0" smtClean="0">
                <a:solidFill>
                  <a:srgbClr val="FF0000"/>
                </a:solidFill>
              </a:rPr>
              <a:t> греки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6551613" y="5580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504000" y="4680000"/>
            <a:ext cx="2376487" cy="4320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3384000" y="5112000"/>
            <a:ext cx="23749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6264000" y="5544000"/>
            <a:ext cx="2376488" cy="360362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6264000" y="5904000"/>
            <a:ext cx="2376488" cy="6480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0" y="1583999"/>
            <a:ext cx="3240000" cy="1440000"/>
          </a:xfrm>
          <a:prstGeom prst="rect">
            <a:avLst/>
          </a:prstGeom>
          <a:noFill/>
          <a:ln w="9525" cmpd="dbl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Энтимемы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/>
              <a:t>по</a:t>
            </a:r>
            <a:r>
              <a:rPr lang="ru-RU" dirty="0">
                <a:solidFill>
                  <a:srgbClr val="00FFFF"/>
                </a:solidFill>
              </a:rPr>
              <a:t> третьей фигуре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простого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категорического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силлогизма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64000" y="4608000"/>
            <a:ext cx="1440000" cy="2016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?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852000" y="4608000"/>
            <a:ext cx="1440000" cy="2016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?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00"/>
                            </p:stCondLst>
                            <p:childTnLst>
                              <p:par>
                                <p:cTn id="1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7" grpId="1" animBg="1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31" grpId="0" animBg="1"/>
      <p:bldP spid="32" grpId="0" animBg="1"/>
      <p:bldP spid="33" grpId="0" animBg="1"/>
      <p:bldP spid="34" grpId="0"/>
      <p:bldP spid="36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Сокращённый силлогизм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Энтимема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3132000" y="1440000"/>
            <a:ext cx="2880000" cy="219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312000" y="1548000"/>
            <a:ext cx="2520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Ни один</a:t>
            </a:r>
            <a:r>
              <a:rPr lang="ru-RU" dirty="0" smtClean="0">
                <a:solidFill>
                  <a:srgbClr val="FF0000"/>
                </a:solidFill>
              </a:rPr>
              <a:t> турок</a:t>
            </a:r>
            <a:r>
              <a:rPr lang="ru-RU" dirty="0" smtClean="0">
                <a:solidFill>
                  <a:srgbClr val="0000FF"/>
                </a:solidFill>
              </a:rPr>
              <a:t> не </a:t>
            </a:r>
            <a:r>
              <a:rPr lang="ru-RU" dirty="0" smtClean="0">
                <a:solidFill>
                  <a:srgbClr val="FF00FF"/>
                </a:solidFill>
              </a:rPr>
              <a:t>грек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419475" y="1980000"/>
            <a:ext cx="2305050" cy="54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360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Некоторые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FF"/>
                </a:solidFill>
              </a:rPr>
              <a:t>греки</a:t>
            </a:r>
            <a:r>
              <a:rPr lang="ru-RU" dirty="0" smtClean="0">
                <a:solidFill>
                  <a:srgbClr val="996633"/>
                </a:solidFill>
              </a:rPr>
              <a:t> </a:t>
            </a:r>
            <a:r>
              <a:rPr lang="ru-RU" dirty="0">
                <a:solidFill>
                  <a:srgbClr val="0000FF"/>
                </a:solidFill>
              </a:rPr>
              <a:t>–</a:t>
            </a:r>
            <a:r>
              <a:rPr lang="ru-RU" dirty="0">
                <a:solidFill>
                  <a:srgbClr val="996633"/>
                </a:solidFill>
              </a:rPr>
              <a:t> </a:t>
            </a:r>
            <a:r>
              <a:rPr lang="ru-RU" dirty="0">
                <a:solidFill>
                  <a:srgbClr val="336600"/>
                </a:solidFill>
              </a:rPr>
              <a:t>поэты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276600" y="2952000"/>
            <a:ext cx="2590800" cy="54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360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некоторые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поэты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турки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71888" y="2592000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142844" y="4571999"/>
            <a:ext cx="2880000" cy="219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24000" y="4680000"/>
            <a:ext cx="2520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Ни один</a:t>
            </a:r>
            <a:r>
              <a:rPr lang="ru-RU" dirty="0" smtClean="0">
                <a:solidFill>
                  <a:srgbClr val="FF0000"/>
                </a:solidFill>
              </a:rPr>
              <a:t> турок</a:t>
            </a:r>
            <a:r>
              <a:rPr lang="ru-RU" dirty="0" smtClean="0">
                <a:solidFill>
                  <a:srgbClr val="0000FF"/>
                </a:solidFill>
              </a:rPr>
              <a:t> не </a:t>
            </a:r>
            <a:r>
              <a:rPr lang="ru-RU" dirty="0" smtClean="0">
                <a:solidFill>
                  <a:srgbClr val="FF00FF"/>
                </a:solidFill>
              </a:rPr>
              <a:t>грек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31800" y="5111999"/>
            <a:ext cx="2303463" cy="54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360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Некоторые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FF"/>
                </a:solidFill>
              </a:rPr>
              <a:t>греки</a:t>
            </a:r>
            <a:r>
              <a:rPr lang="ru-RU" dirty="0" smtClean="0">
                <a:solidFill>
                  <a:srgbClr val="996633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–</a:t>
            </a:r>
            <a:r>
              <a:rPr lang="ru-RU" dirty="0" smtClean="0">
                <a:solidFill>
                  <a:srgbClr val="996633"/>
                </a:solidFill>
              </a:rPr>
              <a:t> </a:t>
            </a:r>
            <a:r>
              <a:rPr lang="ru-RU" dirty="0" smtClean="0">
                <a:solidFill>
                  <a:srgbClr val="336600"/>
                </a:solidFill>
              </a:rPr>
              <a:t>поэты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87338" y="6083299"/>
            <a:ext cx="2592387" cy="54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360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некоторые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поэты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турки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84213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44463" y="3636000"/>
            <a:ext cx="2879725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б</a:t>
            </a:r>
            <a:r>
              <a:rPr lang="en-GB" dirty="0">
                <a:solidFill>
                  <a:srgbClr val="00FF00"/>
                </a:solidFill>
              </a:rPr>
              <a:t>ó</a:t>
            </a:r>
            <a:r>
              <a:rPr lang="ru-RU" dirty="0">
                <a:solidFill>
                  <a:srgbClr val="00FF00"/>
                </a:solidFill>
              </a:rPr>
              <a:t>льшей</a:t>
            </a:r>
            <a:r>
              <a:rPr lang="ru-RU" dirty="0"/>
              <a:t> посылкой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3132000" y="4572000"/>
            <a:ext cx="2880000" cy="219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312000" y="4680000"/>
            <a:ext cx="2520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Ни один</a:t>
            </a:r>
            <a:r>
              <a:rPr lang="ru-RU" dirty="0" smtClean="0">
                <a:solidFill>
                  <a:srgbClr val="FF0000"/>
                </a:solidFill>
              </a:rPr>
              <a:t> турок</a:t>
            </a:r>
            <a:r>
              <a:rPr lang="ru-RU" dirty="0" smtClean="0">
                <a:solidFill>
                  <a:srgbClr val="0000FF"/>
                </a:solidFill>
              </a:rPr>
              <a:t> не </a:t>
            </a:r>
            <a:r>
              <a:rPr lang="ru-RU" dirty="0" smtClean="0">
                <a:solidFill>
                  <a:srgbClr val="FF00FF"/>
                </a:solidFill>
              </a:rPr>
              <a:t>грек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419475" y="5111999"/>
            <a:ext cx="2305050" cy="54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360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Некоторые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FF"/>
                </a:solidFill>
              </a:rPr>
              <a:t>греки</a:t>
            </a:r>
            <a:r>
              <a:rPr lang="ru-RU" dirty="0" smtClean="0">
                <a:solidFill>
                  <a:srgbClr val="996633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–</a:t>
            </a:r>
            <a:r>
              <a:rPr lang="ru-RU" dirty="0" smtClean="0">
                <a:solidFill>
                  <a:srgbClr val="996633"/>
                </a:solidFill>
              </a:rPr>
              <a:t> </a:t>
            </a:r>
            <a:r>
              <a:rPr lang="ru-RU" dirty="0" smtClean="0">
                <a:solidFill>
                  <a:srgbClr val="336600"/>
                </a:solidFill>
              </a:rPr>
              <a:t>поэты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276600" y="6084000"/>
            <a:ext cx="2590800" cy="54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360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некоторые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поэты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турки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671888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132138" y="3636000"/>
            <a:ext cx="2879725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меньшей</a:t>
            </a:r>
            <a:r>
              <a:rPr lang="ru-RU" dirty="0"/>
              <a:t> посылкой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19813" y="3636000"/>
            <a:ext cx="2879725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подразумеваемым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выводом</a:t>
            </a: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6119812" y="4571999"/>
            <a:ext cx="2880000" cy="219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6300000" y="4680000"/>
            <a:ext cx="2520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Ни один</a:t>
            </a:r>
            <a:r>
              <a:rPr lang="ru-RU" dirty="0" smtClean="0">
                <a:solidFill>
                  <a:srgbClr val="FF0000"/>
                </a:solidFill>
              </a:rPr>
              <a:t> турок</a:t>
            </a:r>
            <a:r>
              <a:rPr lang="ru-RU" dirty="0" smtClean="0">
                <a:solidFill>
                  <a:srgbClr val="0000FF"/>
                </a:solidFill>
              </a:rPr>
              <a:t> не </a:t>
            </a:r>
            <a:r>
              <a:rPr lang="ru-RU" dirty="0" smtClean="0">
                <a:solidFill>
                  <a:srgbClr val="FF00FF"/>
                </a:solidFill>
              </a:rPr>
              <a:t>грек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6408738" y="5111999"/>
            <a:ext cx="2303462" cy="54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360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Некоторые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FF"/>
                </a:solidFill>
              </a:rPr>
              <a:t>греки</a:t>
            </a:r>
            <a:r>
              <a:rPr lang="ru-RU" dirty="0" smtClean="0">
                <a:solidFill>
                  <a:srgbClr val="996633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–</a:t>
            </a:r>
            <a:r>
              <a:rPr lang="ru-RU" dirty="0" smtClean="0">
                <a:solidFill>
                  <a:srgbClr val="996633"/>
                </a:solidFill>
              </a:rPr>
              <a:t> </a:t>
            </a:r>
            <a:r>
              <a:rPr lang="ru-RU" dirty="0" smtClean="0">
                <a:solidFill>
                  <a:srgbClr val="336600"/>
                </a:solidFill>
              </a:rPr>
              <a:t>поэты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264275" y="6084000"/>
            <a:ext cx="2592388" cy="54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tIns="3600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некоторые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поэты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турки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6659563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288000" y="4644000"/>
            <a:ext cx="25920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3384000" y="5076000"/>
            <a:ext cx="2374900" cy="6120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6372000" y="5688000"/>
            <a:ext cx="2376488" cy="360362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6228000" y="6048000"/>
            <a:ext cx="2663825" cy="6120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0" y="1439999"/>
            <a:ext cx="3132000" cy="1440000"/>
          </a:xfrm>
          <a:prstGeom prst="rect">
            <a:avLst/>
          </a:prstGeom>
          <a:noFill/>
          <a:ln w="9525" cmpd="dbl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Энтимемы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/>
              <a:t>по</a:t>
            </a:r>
            <a:r>
              <a:rPr lang="ru-RU" dirty="0">
                <a:solidFill>
                  <a:srgbClr val="00FFFF"/>
                </a:solidFill>
              </a:rPr>
              <a:t> четвёртой фигуре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простого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категорического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силлогизма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852000" y="4572000"/>
            <a:ext cx="1440000" cy="2196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?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7" grpId="1" animBg="1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31" grpId="0" animBg="1"/>
      <p:bldP spid="32" grpId="0" animBg="1"/>
      <p:bldP spid="33" grpId="0" animBg="1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Сокращённый силлогизм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Энтимема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3095625" y="1800225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204000" y="1908175"/>
            <a:ext cx="2736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pc="-50" dirty="0">
                <a:solidFill>
                  <a:srgbClr val="336600"/>
                </a:solidFill>
              </a:rPr>
              <a:t>В дождь</a:t>
            </a:r>
            <a:r>
              <a:rPr lang="ru-RU" spc="-50" dirty="0">
                <a:solidFill>
                  <a:srgbClr val="FF0000"/>
                </a:solidFill>
              </a:rPr>
              <a:t> крыши мокрые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419475" y="233997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Идёт</a:t>
            </a:r>
            <a:r>
              <a:rPr lang="ru-RU" dirty="0">
                <a:solidFill>
                  <a:srgbClr val="336600"/>
                </a:solidFill>
              </a:rPr>
              <a:t> дождь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419475" y="3132138"/>
            <a:ext cx="23050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крыши </a:t>
            </a:r>
            <a:r>
              <a:rPr lang="ru-RU" dirty="0">
                <a:solidFill>
                  <a:srgbClr val="FF0000"/>
                </a:solidFill>
              </a:rPr>
              <a:t>мокрые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71888" y="277177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71438" y="4751388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80000" y="4859338"/>
            <a:ext cx="2736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pc="-50" dirty="0">
                <a:solidFill>
                  <a:srgbClr val="336600"/>
                </a:solidFill>
              </a:rPr>
              <a:t>В дождь</a:t>
            </a:r>
            <a:r>
              <a:rPr lang="ru-RU" spc="-50" dirty="0">
                <a:solidFill>
                  <a:srgbClr val="FF0000"/>
                </a:solidFill>
              </a:rPr>
              <a:t> крыши мокрые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95288" y="529272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Идёт</a:t>
            </a:r>
            <a:r>
              <a:rPr lang="ru-RU" dirty="0">
                <a:solidFill>
                  <a:srgbClr val="336600"/>
                </a:solidFill>
              </a:rPr>
              <a:t> дождь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95288" y="60833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крыши </a:t>
            </a:r>
            <a:r>
              <a:rPr lang="ru-RU" dirty="0">
                <a:solidFill>
                  <a:srgbClr val="FF0000"/>
                </a:solidFill>
              </a:rPr>
              <a:t>мокрые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47700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1438" y="3599999"/>
            <a:ext cx="2952750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б</a:t>
            </a:r>
            <a:r>
              <a:rPr lang="en-GB" dirty="0">
                <a:solidFill>
                  <a:srgbClr val="00FF00"/>
                </a:solidFill>
              </a:rPr>
              <a:t>ó</a:t>
            </a:r>
            <a:r>
              <a:rPr lang="ru-RU" dirty="0">
                <a:solidFill>
                  <a:srgbClr val="00FF00"/>
                </a:solidFill>
              </a:rPr>
              <a:t>льшей </a:t>
            </a:r>
            <a:r>
              <a:rPr lang="ru-RU" dirty="0"/>
              <a:t>посылкой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3095625" y="4752000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168650" y="4859338"/>
            <a:ext cx="28067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336600"/>
                </a:solidFill>
              </a:rPr>
              <a:t>В дождь</a:t>
            </a:r>
            <a:r>
              <a:rPr lang="ru-RU" dirty="0">
                <a:solidFill>
                  <a:srgbClr val="FF0000"/>
                </a:solidFill>
              </a:rPr>
              <a:t> крыши мокрые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419475" y="529272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Идёт</a:t>
            </a:r>
            <a:r>
              <a:rPr lang="ru-RU" dirty="0">
                <a:solidFill>
                  <a:srgbClr val="336600"/>
                </a:solidFill>
              </a:rPr>
              <a:t> дождь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419475" y="60833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крыши </a:t>
            </a:r>
            <a:r>
              <a:rPr lang="ru-RU" dirty="0">
                <a:solidFill>
                  <a:srgbClr val="FF0000"/>
                </a:solidFill>
              </a:rPr>
              <a:t>мокрые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671888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095625" y="3599999"/>
            <a:ext cx="2952750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меньшей</a:t>
            </a:r>
            <a:r>
              <a:rPr lang="ru-RU" dirty="0"/>
              <a:t> посылкой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19813" y="3599999"/>
            <a:ext cx="2952750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подразумеваемым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выводом</a:t>
            </a: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6119813" y="4751388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6228000" y="4859338"/>
            <a:ext cx="2736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pc="-50" dirty="0">
                <a:solidFill>
                  <a:srgbClr val="336600"/>
                </a:solidFill>
              </a:rPr>
              <a:t>В дождь</a:t>
            </a:r>
            <a:r>
              <a:rPr lang="ru-RU" spc="-50" dirty="0">
                <a:solidFill>
                  <a:srgbClr val="FF0000"/>
                </a:solidFill>
              </a:rPr>
              <a:t> крыши мокрые</a:t>
            </a: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6443663" y="529272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Идёт</a:t>
            </a:r>
            <a:r>
              <a:rPr lang="ru-RU" dirty="0">
                <a:solidFill>
                  <a:srgbClr val="336600"/>
                </a:solidFill>
              </a:rPr>
              <a:t> дождь</a:t>
            </a: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443663" y="60833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крыши </a:t>
            </a:r>
            <a:r>
              <a:rPr lang="ru-RU" dirty="0">
                <a:solidFill>
                  <a:srgbClr val="FF0000"/>
                </a:solidFill>
              </a:rPr>
              <a:t>мокрые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6696075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144000" y="4860000"/>
            <a:ext cx="2808000" cy="395287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3384550" y="5256000"/>
            <a:ext cx="23749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6408738" y="5688000"/>
            <a:ext cx="2374900" cy="360362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6408738" y="6048000"/>
            <a:ext cx="23749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0" y="1800224"/>
            <a:ext cx="3096000" cy="1440000"/>
          </a:xfrm>
          <a:prstGeom prst="rect">
            <a:avLst/>
          </a:prstGeom>
          <a:noFill/>
          <a:ln w="9525" cmpd="dbl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Энтимемы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/>
              <a:t>по</a:t>
            </a:r>
            <a:r>
              <a:rPr lang="ru-RU" dirty="0">
                <a:solidFill>
                  <a:srgbClr val="00FFFF"/>
                </a:solidFill>
              </a:rPr>
              <a:t> модусу </a:t>
            </a:r>
            <a:r>
              <a:rPr lang="en-US" dirty="0">
                <a:solidFill>
                  <a:srgbClr val="00FFFF"/>
                </a:solidFill>
              </a:rPr>
              <a:t>ponens</a:t>
            </a:r>
            <a:br>
              <a:rPr lang="en-US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условно-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категорического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силлогизма</a:t>
            </a:r>
          </a:p>
        </p:txBody>
      </p: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>
            <a:off x="3095625" y="4716463"/>
            <a:ext cx="2952750" cy="1800225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 rot="-3720000">
            <a:off x="3096419" y="4715669"/>
            <a:ext cx="2951163" cy="1800225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7" grpId="1" animBg="1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31" grpId="0" animBg="1"/>
      <p:bldP spid="32" grpId="0" animBg="1"/>
      <p:bldP spid="33" grpId="0" animBg="1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Сокращённый силлогизм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Энтимема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3095625" y="1800225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204000" y="1908175"/>
            <a:ext cx="273600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pc="-50" dirty="0">
                <a:solidFill>
                  <a:srgbClr val="336600"/>
                </a:solidFill>
              </a:rPr>
              <a:t>В дождь</a:t>
            </a:r>
            <a:r>
              <a:rPr lang="ru-RU" spc="-50" dirty="0">
                <a:solidFill>
                  <a:srgbClr val="FF0000"/>
                </a:solidFill>
              </a:rPr>
              <a:t> крыши мокрые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419475" y="233997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Крыши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FF0000"/>
                </a:solidFill>
              </a:rPr>
              <a:t> мокрые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419475" y="3132138"/>
            <a:ext cx="230505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дождя </a:t>
            </a:r>
            <a:r>
              <a:rPr lang="ru-RU" dirty="0">
                <a:solidFill>
                  <a:srgbClr val="0000FF"/>
                </a:solidFill>
              </a:rPr>
              <a:t>нет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71888" y="277177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71438" y="4751388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80000" y="4859338"/>
            <a:ext cx="2736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pc="-50" dirty="0">
                <a:solidFill>
                  <a:srgbClr val="336600"/>
                </a:solidFill>
              </a:rPr>
              <a:t>В дождь</a:t>
            </a:r>
            <a:r>
              <a:rPr lang="ru-RU" spc="-50" dirty="0">
                <a:solidFill>
                  <a:srgbClr val="FF0000"/>
                </a:solidFill>
              </a:rPr>
              <a:t> крыши мокрые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95288" y="529272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Крыши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FF0000"/>
                </a:solidFill>
              </a:rPr>
              <a:t> мокрые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95288" y="60833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дождя </a:t>
            </a:r>
            <a:r>
              <a:rPr lang="ru-RU" dirty="0">
                <a:solidFill>
                  <a:srgbClr val="0000FF"/>
                </a:solidFill>
              </a:rPr>
              <a:t>нет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47700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1438" y="3599999"/>
            <a:ext cx="2952750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б</a:t>
            </a:r>
            <a:r>
              <a:rPr lang="en-GB" dirty="0">
                <a:solidFill>
                  <a:srgbClr val="00FF00"/>
                </a:solidFill>
              </a:rPr>
              <a:t>ó</a:t>
            </a:r>
            <a:r>
              <a:rPr lang="ru-RU" dirty="0">
                <a:solidFill>
                  <a:srgbClr val="00FF00"/>
                </a:solidFill>
              </a:rPr>
              <a:t>льшей</a:t>
            </a:r>
            <a:r>
              <a:rPr lang="ru-RU" dirty="0"/>
              <a:t> посылкой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3095625" y="4752000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204000" y="4859338"/>
            <a:ext cx="2736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pc="-50" dirty="0">
                <a:solidFill>
                  <a:srgbClr val="336600"/>
                </a:solidFill>
              </a:rPr>
              <a:t>В дождь</a:t>
            </a:r>
            <a:r>
              <a:rPr lang="ru-RU" spc="-50" dirty="0">
                <a:solidFill>
                  <a:srgbClr val="FF0000"/>
                </a:solidFill>
              </a:rPr>
              <a:t> крыши мокрые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419475" y="529272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Крыши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FF0000"/>
                </a:solidFill>
              </a:rPr>
              <a:t> мокрые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419475" y="60833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дождя </a:t>
            </a:r>
            <a:r>
              <a:rPr lang="ru-RU" dirty="0">
                <a:solidFill>
                  <a:srgbClr val="0000FF"/>
                </a:solidFill>
              </a:rPr>
              <a:t>нет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671888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095625" y="3599999"/>
            <a:ext cx="2952750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подразумеваемой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меньшей</a:t>
            </a:r>
            <a:r>
              <a:rPr lang="ru-RU" dirty="0"/>
              <a:t> посылкой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19813" y="3599999"/>
            <a:ext cx="2952750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/>
              <a:t>Энтимема </a:t>
            </a:r>
            <a:br>
              <a:rPr lang="ru-RU" dirty="0"/>
            </a:br>
            <a:r>
              <a:rPr lang="ru-RU" dirty="0"/>
              <a:t>с подразумеваемым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выводом</a:t>
            </a: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6119813" y="4751388"/>
            <a:ext cx="2952750" cy="18002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6228000" y="4859338"/>
            <a:ext cx="2736000" cy="360362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pc="-50" dirty="0">
                <a:solidFill>
                  <a:srgbClr val="336600"/>
                </a:solidFill>
              </a:rPr>
              <a:t>В дождь</a:t>
            </a:r>
            <a:r>
              <a:rPr lang="ru-RU" spc="-50" dirty="0">
                <a:solidFill>
                  <a:srgbClr val="FF0000"/>
                </a:solidFill>
              </a:rPr>
              <a:t> крыши мокрые</a:t>
            </a: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6443663" y="5292725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Крыши </a:t>
            </a:r>
            <a:r>
              <a:rPr lang="ru-RU" dirty="0">
                <a:solidFill>
                  <a:srgbClr val="0000FF"/>
                </a:solidFill>
              </a:rPr>
              <a:t>не</a:t>
            </a:r>
            <a:r>
              <a:rPr lang="ru-RU" dirty="0">
                <a:solidFill>
                  <a:srgbClr val="FF0000"/>
                </a:solidFill>
              </a:rPr>
              <a:t> мокрые</a:t>
            </a: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443663" y="6083300"/>
            <a:ext cx="2305050" cy="36036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дождя </a:t>
            </a:r>
            <a:r>
              <a:rPr lang="ru-RU" dirty="0">
                <a:solidFill>
                  <a:srgbClr val="0000FF"/>
                </a:solidFill>
              </a:rPr>
              <a:t>нет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6696075" y="5724525"/>
            <a:ext cx="1800225" cy="288925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Следовательно,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144000" y="4860000"/>
            <a:ext cx="2808000" cy="395287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3384550" y="5256000"/>
            <a:ext cx="23749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6408738" y="5688000"/>
            <a:ext cx="2374900" cy="360362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6408738" y="6048000"/>
            <a:ext cx="2374900" cy="431800"/>
          </a:xfrm>
          <a:prstGeom prst="rect">
            <a:avLst/>
          </a:prstGeom>
          <a:solidFill>
            <a:srgbClr val="D1D1F0"/>
          </a:solidFill>
          <a:ln w="3175">
            <a:noFill/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0" y="1800224"/>
            <a:ext cx="3096000" cy="1440000"/>
          </a:xfrm>
          <a:prstGeom prst="rect">
            <a:avLst/>
          </a:prstGeom>
          <a:noFill/>
          <a:ln w="9525" cmpd="dbl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Энтимемы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/>
              <a:t>по</a:t>
            </a:r>
            <a:r>
              <a:rPr lang="ru-RU" dirty="0">
                <a:solidFill>
                  <a:srgbClr val="00FFFF"/>
                </a:solidFill>
              </a:rPr>
              <a:t> модусу </a:t>
            </a:r>
            <a:r>
              <a:rPr lang="en-US" dirty="0">
                <a:solidFill>
                  <a:srgbClr val="00FFFF"/>
                </a:solidFill>
              </a:rPr>
              <a:t>tollens</a:t>
            </a:r>
            <a:br>
              <a:rPr lang="en-US" dirty="0">
                <a:solidFill>
                  <a:srgbClr val="00FFFF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условно-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категорического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силлогизма</a:t>
            </a:r>
          </a:p>
        </p:txBody>
      </p: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>
            <a:off x="3095625" y="4716463"/>
            <a:ext cx="2952750" cy="1800225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 rot="-3720000">
            <a:off x="3096419" y="4715669"/>
            <a:ext cx="2951163" cy="1800225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7" grpId="1" animBg="1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31" grpId="0" animBg="1"/>
      <p:bldP spid="32" grpId="0" animBg="1"/>
      <p:bldP spid="33" grpId="0" animBg="1"/>
      <p:bldP spid="34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21012</TotalTime>
  <Words>711</Words>
  <Application>Microsoft PowerPoint</Application>
  <PresentationFormat>Экран (4:3)</PresentationFormat>
  <Paragraphs>272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Н. И. Бирюков, Д. С Горшенёв, О. М. Решетова  Основы формальной логики</vt:lpstr>
      <vt:lpstr>Сокращённые и сложные силлогизмы</vt:lpstr>
      <vt:lpstr>Сокращённый силлогизм Энтимема</vt:lpstr>
      <vt:lpstr>Сокращённый силлогизм Энтимема</vt:lpstr>
      <vt:lpstr>Сокращённый силлогизм Энтимема</vt:lpstr>
      <vt:lpstr>Сокращённый силлогизм Энтимема</vt:lpstr>
      <vt:lpstr>Сокращённый силлогизм Энтимема</vt:lpstr>
      <vt:lpstr>Сокращённый силлогизм Энтимема</vt:lpstr>
      <vt:lpstr>Сокращённый силлогизм Энтимема</vt:lpstr>
      <vt:lpstr>Сокращённый силлогизм Энтимема</vt:lpstr>
      <vt:lpstr>Сокращённый силлогизм Энтимема</vt:lpstr>
      <vt:lpstr>Сложные силлогизмы (полисиллогизмы)</vt:lpstr>
      <vt:lpstr>Полисиллогизмы Прогрессивные и регрессивные полисиллогизмы</vt:lpstr>
      <vt:lpstr>Сложносокращённые силлогизмы Сориты</vt:lpstr>
      <vt:lpstr>Сориты Гоклениевский и аристотелевский сориты</vt:lpstr>
      <vt:lpstr>Сложносокращённые силлогизмы Эпихейрема</vt:lpstr>
      <vt:lpstr>Сложносокращённые силлогизмы Эпихейрема</vt:lpstr>
      <vt:lpstr>Сложносокращённые силлогизмы Эпихейрема</vt:lpstr>
      <vt:lpstr>Слайд 19</vt:lpstr>
    </vt:vector>
  </TitlesOfParts>
  <Company>МГИМО / MGIMO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формальной логики: мультимедийное учебное пособие</dc:title>
  <dc:subject>Тема 9. Сокращённые и сложные силлогизмы</dc:subject>
  <dc:creator>Николай Бирюков / Nikolai Biryukov</dc:creator>
  <dc:description>Редакция марта 2025 года</dc:description>
  <cp:lastModifiedBy>NICK</cp:lastModifiedBy>
  <cp:revision>1213</cp:revision>
  <dcterms:created xsi:type="dcterms:W3CDTF">2004-09-28T22:15:44Z</dcterms:created>
  <dcterms:modified xsi:type="dcterms:W3CDTF">2025-03-23T18:28:33Z</dcterms:modified>
</cp:coreProperties>
</file>